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 id="2147483685" r:id="rId5"/>
  </p:sldMasterIdLst>
  <p:notesMasterIdLst>
    <p:notesMasterId r:id="rId73"/>
  </p:notesMasterIdLst>
  <p:sldIdLst>
    <p:sldId id="256" r:id="rId6"/>
    <p:sldId id="311" r:id="rId7"/>
    <p:sldId id="260" r:id="rId8"/>
    <p:sldId id="261" r:id="rId9"/>
    <p:sldId id="312" r:id="rId10"/>
    <p:sldId id="270" r:id="rId11"/>
    <p:sldId id="314" r:id="rId12"/>
    <p:sldId id="315" r:id="rId13"/>
    <p:sldId id="316" r:id="rId14"/>
    <p:sldId id="317" r:id="rId15"/>
    <p:sldId id="281" r:id="rId16"/>
    <p:sldId id="323" r:id="rId17"/>
    <p:sldId id="324" r:id="rId18"/>
    <p:sldId id="318" r:id="rId19"/>
    <p:sldId id="268" r:id="rId20"/>
    <p:sldId id="320" r:id="rId21"/>
    <p:sldId id="321" r:id="rId22"/>
    <p:sldId id="322" r:id="rId23"/>
    <p:sldId id="319" r:id="rId24"/>
    <p:sldId id="257" r:id="rId25"/>
    <p:sldId id="259" r:id="rId26"/>
    <p:sldId id="262" r:id="rId27"/>
    <p:sldId id="263" r:id="rId28"/>
    <p:sldId id="264" r:id="rId29"/>
    <p:sldId id="265" r:id="rId30"/>
    <p:sldId id="266" r:id="rId31"/>
    <p:sldId id="267" r:id="rId32"/>
    <p:sldId id="269" r:id="rId33"/>
    <p:sldId id="271" r:id="rId34"/>
    <p:sldId id="272" r:id="rId35"/>
    <p:sldId id="273" r:id="rId36"/>
    <p:sldId id="274" r:id="rId37"/>
    <p:sldId id="275" r:id="rId38"/>
    <p:sldId id="276" r:id="rId39"/>
    <p:sldId id="277" r:id="rId40"/>
    <p:sldId id="278" r:id="rId41"/>
    <p:sldId id="279" r:id="rId42"/>
    <p:sldId id="280"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Lst>
  <p:sldSz cx="9144000" cy="5143500" type="screen16x9"/>
  <p:notesSz cx="6858000" cy="9144000"/>
  <p:embeddedFontLst>
    <p:embeddedFont>
      <p:font typeface="Amatic SC" panose="00000500000000000000" pitchFamily="2" charset="-79"/>
      <p:regular r:id="rId74"/>
      <p:bold r:id="rId75"/>
    </p:embeddedFont>
    <p:embeddedFont>
      <p:font typeface="Anton" pitchFamily="2" charset="0"/>
      <p:regular r:id="rId76"/>
    </p:embeddedFont>
    <p:embeddedFont>
      <p:font typeface="Calibri" panose="020F0502020204030204" pitchFamily="34" charset="0"/>
      <p:regular r:id="rId77"/>
      <p:bold r:id="rId78"/>
      <p:italic r:id="rId79"/>
      <p:boldItalic r:id="rId80"/>
    </p:embeddedFont>
    <p:embeddedFont>
      <p:font typeface="Hind" panose="02000000000000000000" pitchFamily="2" charset="0"/>
      <p:regular r:id="rId81"/>
      <p:bold r:id="rId82"/>
    </p:embeddedFont>
    <p:embeddedFont>
      <p:font typeface="Hind Light" panose="02000000000000000000" pitchFamily="2" charset="0"/>
      <p:regular r:id="rId83"/>
    </p:embeddedFont>
    <p:embeddedFont>
      <p:font typeface="Itim" panose="02010600030101010101" charset="-34"/>
      <p:regular r:id="rId84"/>
    </p:embeddedFont>
    <p:embeddedFont>
      <p:font typeface="Lato" panose="020F0502020204030203" pitchFamily="34" charset="0"/>
      <p:regular r:id="rId85"/>
      <p:bold r:id="rId86"/>
      <p:italic r:id="rId87"/>
      <p:boldItalic r:id="rId88"/>
    </p:embeddedFont>
    <p:embeddedFont>
      <p:font typeface="Livvic" pitchFamily="2" charset="0"/>
      <p:regular r:id="rId89"/>
      <p:bold r:id="rId90"/>
      <p:italic r:id="rId91"/>
      <p:boldItalic r:id="rId92"/>
    </p:embeddedFont>
    <p:embeddedFont>
      <p:font typeface="Lora" pitchFamily="2" charset="0"/>
      <p:regular r:id="rId93"/>
      <p:bold r:id="rId94"/>
      <p:italic r:id="rId95"/>
      <p:boldItalic r:id="rId96"/>
    </p:embeddedFont>
    <p:embeddedFont>
      <p:font typeface="Nunito" pitchFamily="2" charset="0"/>
      <p:regular r:id="rId97"/>
      <p:bold r:id="rId98"/>
      <p:italic r:id="rId99"/>
      <p:boldItalic r:id="rId100"/>
    </p:embeddedFont>
    <p:embeddedFont>
      <p:font typeface="Nunito Light" pitchFamily="2" charset="0"/>
      <p:regular r:id="rId101"/>
      <p:italic r:id="rId102"/>
    </p:embeddedFont>
    <p:embeddedFont>
      <p:font typeface="Poppins" panose="00000500000000000000" pitchFamily="2" charset="0"/>
      <p:regular r:id="rId103"/>
      <p:bold r:id="rId104"/>
      <p:italic r:id="rId105"/>
      <p:boldItalic r:id="rId106"/>
    </p:embeddedFont>
    <p:embeddedFont>
      <p:font typeface="Proxima Nova" panose="02010600030101010101" charset="0"/>
      <p:regular r:id="rId107"/>
      <p:bold r:id="rId108"/>
      <p:italic r:id="rId109"/>
      <p:boldItalic r:id="rId110"/>
    </p:embeddedFont>
    <p:embeddedFont>
      <p:font typeface="Proxima Nova Semibold" panose="02010600030101010101" charset="0"/>
      <p:regular r:id="rId111"/>
      <p:bold r:id="rId112"/>
      <p:boldItalic r:id="rId113"/>
    </p:embeddedFont>
    <p:embeddedFont>
      <p:font typeface="Roboto" panose="02000000000000000000" pitchFamily="2" charset="0"/>
      <p:regular r:id="rId114"/>
      <p:bold r:id="rId115"/>
      <p:italic r:id="rId116"/>
      <p:boldItalic r:id="rId117"/>
    </p:embeddedFont>
    <p:embeddedFont>
      <p:font typeface="Roboto Condensed Light" panose="02000000000000000000" pitchFamily="2" charset="0"/>
      <p:regular r:id="rId118"/>
      <p:italic r:id="rId119"/>
    </p:embeddedFont>
    <p:embeddedFont>
      <p:font typeface="Roboto Medium" panose="02000000000000000000" pitchFamily="2" charset="0"/>
      <p:regular r:id="rId120"/>
      <p:bold r:id="rId121"/>
      <p:italic r:id="rId122"/>
      <p:boldItalic r:id="rId123"/>
    </p:embeddedFont>
    <p:embeddedFont>
      <p:font typeface="Roboto Thin" panose="02000000000000000000" pitchFamily="2" charset="0"/>
      <p:regular r:id="rId124"/>
      <p: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6CFA6-E562-45D3-B468-14B9E70CB415}" v="18" dt="2023-04-19T16:50:08.989"/>
  </p1510:revLst>
</p1510:revInfo>
</file>

<file path=ppt/tableStyles.xml><?xml version="1.0" encoding="utf-8"?>
<a:tblStyleLst xmlns:a="http://schemas.openxmlformats.org/drawingml/2006/main" def="{35C1AAEA-DD99-404A-92F1-077A0D7CBE4A}">
  <a:tblStyle styleId="{35C1AAEA-DD99-404A-92F1-077A0D7CB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4.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12" Type="http://schemas.openxmlformats.org/officeDocument/2006/relationships/font" Target="fonts/font39.fntdata"/><Relationship Id="rId16" Type="http://schemas.openxmlformats.org/officeDocument/2006/relationships/slide" Target="slides/slide11.xml"/><Relationship Id="rId107" Type="http://schemas.openxmlformats.org/officeDocument/2006/relationships/font" Target="fonts/font34.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123" Type="http://schemas.openxmlformats.org/officeDocument/2006/relationships/font" Target="fonts/font50.fntdata"/><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40.fntdata"/><Relationship Id="rId118" Type="http://schemas.openxmlformats.org/officeDocument/2006/relationships/font" Target="fonts/font45.fntdata"/><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30.fntdata"/><Relationship Id="rId108" Type="http://schemas.openxmlformats.org/officeDocument/2006/relationships/font" Target="fonts/font35.fntdata"/><Relationship Id="rId124" Type="http://schemas.openxmlformats.org/officeDocument/2006/relationships/font" Target="fonts/font51.fntdata"/><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font" Target="fonts/font2.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41.fntdata"/><Relationship Id="rId119" Type="http://schemas.openxmlformats.org/officeDocument/2006/relationships/font" Target="fonts/font46.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font" Target="fonts/font8.fntdata"/><Relationship Id="rId86" Type="http://schemas.openxmlformats.org/officeDocument/2006/relationships/font" Target="fonts/font13.fntdata"/><Relationship Id="rId13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36.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font" Target="fonts/font31.fntdata"/><Relationship Id="rId120" Type="http://schemas.openxmlformats.org/officeDocument/2006/relationships/font" Target="fonts/font47.fntdata"/><Relationship Id="rId125" Type="http://schemas.openxmlformats.org/officeDocument/2006/relationships/font" Target="fonts/font5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110" Type="http://schemas.openxmlformats.org/officeDocument/2006/relationships/font" Target="fonts/font37.fntdata"/><Relationship Id="rId115" Type="http://schemas.openxmlformats.org/officeDocument/2006/relationships/font" Target="fonts/font42.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font" Target="fonts/font32.fntdata"/><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20.fntdata"/><Relationship Id="rId98" Type="http://schemas.openxmlformats.org/officeDocument/2006/relationships/font" Target="fonts/font25.fntdata"/><Relationship Id="rId121" Type="http://schemas.openxmlformats.org/officeDocument/2006/relationships/font" Target="fonts/font48.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4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10.fntdata"/><Relationship Id="rId88" Type="http://schemas.openxmlformats.org/officeDocument/2006/relationships/font" Target="fonts/font15.fntdata"/><Relationship Id="rId111" Type="http://schemas.openxmlformats.org/officeDocument/2006/relationships/font" Target="fonts/font38.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33.fntdata"/><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notesMaster" Target="notesMasters/notesMaster1.xml"/><Relationship Id="rId78" Type="http://schemas.openxmlformats.org/officeDocument/2006/relationships/font" Target="fonts/font5.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122" Type="http://schemas.openxmlformats.org/officeDocument/2006/relationships/font" Target="fonts/font49.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32728c6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32728c6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0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81567e84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81567e84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9"/>
        <p:cNvGrpSpPr/>
        <p:nvPr/>
      </p:nvGrpSpPr>
      <p:grpSpPr>
        <a:xfrm>
          <a:off x="0" y="0"/>
          <a:ext cx="0" cy="0"/>
          <a:chOff x="0" y="0"/>
          <a:chExt cx="0" cy="0"/>
        </a:xfrm>
      </p:grpSpPr>
      <p:sp>
        <p:nvSpPr>
          <p:cNvPr id="6430" name="Google Shape;6430;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1" name="Google Shape;6431;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9"/>
        <p:cNvGrpSpPr/>
        <p:nvPr/>
      </p:nvGrpSpPr>
      <p:grpSpPr>
        <a:xfrm>
          <a:off x="0" y="0"/>
          <a:ext cx="0" cy="0"/>
          <a:chOff x="0" y="0"/>
          <a:chExt cx="0" cy="0"/>
        </a:xfrm>
      </p:grpSpPr>
      <p:sp>
        <p:nvSpPr>
          <p:cNvPr id="6810" name="Google Shape;6810;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1" name="Google Shape;6811;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3"/>
        <p:cNvGrpSpPr/>
        <p:nvPr/>
      </p:nvGrpSpPr>
      <p:grpSpPr>
        <a:xfrm>
          <a:off x="0" y="0"/>
          <a:ext cx="0" cy="0"/>
          <a:chOff x="0" y="0"/>
          <a:chExt cx="0" cy="0"/>
        </a:xfrm>
      </p:grpSpPr>
      <p:sp>
        <p:nvSpPr>
          <p:cNvPr id="7224" name="Google Shape;7224;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5" name="Google Shape;7225;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4"/>
        <p:cNvGrpSpPr/>
        <p:nvPr/>
      </p:nvGrpSpPr>
      <p:grpSpPr>
        <a:xfrm>
          <a:off x="0" y="0"/>
          <a:ext cx="0" cy="0"/>
          <a:chOff x="0" y="0"/>
          <a:chExt cx="0" cy="0"/>
        </a:xfrm>
      </p:grpSpPr>
      <p:sp>
        <p:nvSpPr>
          <p:cNvPr id="8095" name="Google Shape;8095;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6" name="Google Shape;8096;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4"/>
        <p:cNvGrpSpPr/>
        <p:nvPr/>
      </p:nvGrpSpPr>
      <p:grpSpPr>
        <a:xfrm>
          <a:off x="0" y="0"/>
          <a:ext cx="0" cy="0"/>
          <a:chOff x="0" y="0"/>
          <a:chExt cx="0" cy="0"/>
        </a:xfrm>
      </p:grpSpPr>
      <p:sp>
        <p:nvSpPr>
          <p:cNvPr id="8715" name="Google Shape;8715;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6" name="Google Shape;8716;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8"/>
        <p:cNvGrpSpPr/>
        <p:nvPr/>
      </p:nvGrpSpPr>
      <p:grpSpPr>
        <a:xfrm>
          <a:off x="0" y="0"/>
          <a:ext cx="0" cy="0"/>
          <a:chOff x="0" y="0"/>
          <a:chExt cx="0" cy="0"/>
        </a:xfrm>
      </p:grpSpPr>
      <p:sp>
        <p:nvSpPr>
          <p:cNvPr id="9309" name="Google Shape;9309;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0" name="Google Shape;9310;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7"/>
        <p:cNvGrpSpPr/>
        <p:nvPr/>
      </p:nvGrpSpPr>
      <p:grpSpPr>
        <a:xfrm>
          <a:off x="0" y="0"/>
          <a:ext cx="0" cy="0"/>
          <a:chOff x="0" y="0"/>
          <a:chExt cx="0" cy="0"/>
        </a:xfrm>
      </p:grpSpPr>
      <p:sp>
        <p:nvSpPr>
          <p:cNvPr id="9938" name="Google Shape;9938;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9" name="Google Shape;9939;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7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579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6"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2.xml"/><Relationship Id="rId7" Type="http://schemas.openxmlformats.org/officeDocument/2006/relationships/slide" Target="slide6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47.xml"/><Relationship Id="rId11" Type="http://schemas.openxmlformats.org/officeDocument/2006/relationships/hyperlink" Target="http://bit.ly/30B07Gq" TargetMode="External"/><Relationship Id="rId5" Type="http://schemas.openxmlformats.org/officeDocument/2006/relationships/slide" Target="slide4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hyperlink" Target="https://docs.google.com/spreadsheets/d/1922NHgN0Una0dkQS5V-RVXil561E7XyWH0DSFc6ro-8/cop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1" Type="http://schemas.openxmlformats.org/officeDocument/2006/relationships/slideLayout" Target="../slideLayouts/slideLayout23.xm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hyperlink" Target="https://fonts.google.com/specimen/Hin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939" y="484008"/>
            <a:ext cx="4962022" cy="3272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50" dirty="0">
                <a:solidFill>
                  <a:schemeClr val="accent3"/>
                </a:solidFill>
              </a:rPr>
              <a:t>Principal of professional practice</a:t>
            </a:r>
            <a:br>
              <a:rPr lang="en" sz="2750" dirty="0">
                <a:solidFill>
                  <a:schemeClr val="accent3"/>
                </a:solidFill>
              </a:rPr>
            </a:br>
            <a:r>
              <a:rPr lang="en" sz="5100" dirty="0">
                <a:solidFill>
                  <a:schemeClr val="accent3"/>
                </a:solidFill>
              </a:rPr>
              <a:t>Audio interface with camera(AIC) </a:t>
            </a:r>
            <a:endParaRPr sz="4700" dirty="0"/>
          </a:p>
        </p:txBody>
      </p:sp>
      <p:sp>
        <p:nvSpPr>
          <p:cNvPr id="2278" name="Google Shape;2278;p39"/>
          <p:cNvSpPr txBox="1">
            <a:spLocks noGrp="1"/>
          </p:cNvSpPr>
          <p:nvPr>
            <p:ph type="subTitle" idx="1"/>
          </p:nvPr>
        </p:nvSpPr>
        <p:spPr>
          <a:xfrm>
            <a:off x="657900" y="3756575"/>
            <a:ext cx="3914100" cy="4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Group 25</a:t>
            </a:r>
            <a:endParaRPr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FEEB-FFF7-3160-D465-151F3E35FA3C}"/>
              </a:ext>
            </a:extLst>
          </p:cNvPr>
          <p:cNvSpPr>
            <a:spLocks noGrp="1"/>
          </p:cNvSpPr>
          <p:nvPr>
            <p:ph type="title"/>
          </p:nvPr>
        </p:nvSpPr>
        <p:spPr>
          <a:xfrm>
            <a:off x="720000" y="473092"/>
            <a:ext cx="7704000" cy="477600"/>
          </a:xfrm>
        </p:spPr>
        <p:txBody>
          <a:bodyPr/>
          <a:lstStyle/>
          <a:p>
            <a:r>
              <a:rPr lang="en-GB" altLang="zh-CN" sz="3200" dirty="0">
                <a:latin typeface="Nunito"/>
                <a:ea typeface="Nunito"/>
                <a:cs typeface="Nunito"/>
                <a:sym typeface="Nunito"/>
              </a:rPr>
              <a:t>MCDA matrix for different designs</a:t>
            </a:r>
            <a:br>
              <a:rPr lang="en-GB" altLang="zh-CN" sz="3200" dirty="0">
                <a:latin typeface="Nunito"/>
                <a:ea typeface="Nunito"/>
                <a:cs typeface="Nunito"/>
                <a:sym typeface="Nunito"/>
              </a:rPr>
            </a:br>
            <a:endParaRPr lang="zh-CN" altLang="en-US" dirty="0"/>
          </a:p>
        </p:txBody>
      </p:sp>
      <p:pic>
        <p:nvPicPr>
          <p:cNvPr id="3" name="Google Shape;306;p17">
            <a:extLst>
              <a:ext uri="{FF2B5EF4-FFF2-40B4-BE49-F238E27FC236}">
                <a16:creationId xmlns:a16="http://schemas.microsoft.com/office/drawing/2014/main" id="{7459C379-6F10-5977-AFCB-DE5C9D5D7A23}"/>
              </a:ext>
            </a:extLst>
          </p:cNvPr>
          <p:cNvPicPr preferRelativeResize="0"/>
          <p:nvPr/>
        </p:nvPicPr>
        <p:blipFill>
          <a:blip r:embed="rId2">
            <a:alphaModFix/>
          </a:blip>
          <a:stretch>
            <a:fillRect/>
          </a:stretch>
        </p:blipFill>
        <p:spPr>
          <a:xfrm>
            <a:off x="2" y="1291080"/>
            <a:ext cx="9143998" cy="2990649"/>
          </a:xfrm>
          <a:prstGeom prst="rect">
            <a:avLst/>
          </a:prstGeom>
          <a:noFill/>
          <a:ln>
            <a:noFill/>
          </a:ln>
        </p:spPr>
      </p:pic>
    </p:spTree>
    <p:extLst>
      <p:ext uri="{BB962C8B-B14F-4D97-AF65-F5344CB8AC3E}">
        <p14:creationId xmlns:p14="http://schemas.microsoft.com/office/powerpoint/2010/main" val="344583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1743962" y="2349190"/>
            <a:ext cx="2579101" cy="15016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Project</a:t>
            </a:r>
            <a:r>
              <a:rPr lang="en" dirty="0"/>
              <a:t>  Outline</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7" name="Subtitle 6">
            <a:extLst>
              <a:ext uri="{FF2B5EF4-FFF2-40B4-BE49-F238E27FC236}">
                <a16:creationId xmlns:a16="http://schemas.microsoft.com/office/drawing/2014/main" id="{2B9C5C68-018E-2B9C-4A8E-ADA5AADEDAF3}"/>
              </a:ext>
            </a:extLst>
          </p:cNvPr>
          <p:cNvSpPr>
            <a:spLocks noGrp="1"/>
          </p:cNvSpPr>
          <p:nvPr>
            <p:ph type="subTitle" idx="1"/>
          </p:nvPr>
        </p:nvSpPr>
        <p:spPr>
          <a:xfrm>
            <a:off x="1010510" y="2545773"/>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Customer research</a:t>
            </a:r>
          </a:p>
          <a:p>
            <a:pPr algn="l">
              <a:buFont typeface="Arial" panose="020B0604020202020204" pitchFamily="34" charset="0"/>
              <a:buChar char="•"/>
            </a:pPr>
            <a:r>
              <a:rPr lang="en-US" altLang="zh-CN" b="0" i="0" dirty="0">
                <a:solidFill>
                  <a:schemeClr val="tx1"/>
                </a:solidFill>
                <a:effectLst/>
                <a:latin typeface="Söhne"/>
              </a:rPr>
              <a:t>Current technologies</a:t>
            </a:r>
          </a:p>
          <a:p>
            <a:pPr algn="l">
              <a:buFont typeface="Arial" panose="020B0604020202020204" pitchFamily="34" charset="0"/>
              <a:buChar char="•"/>
            </a:pPr>
            <a:r>
              <a:rPr lang="en-US" altLang="zh-CN" dirty="0">
                <a:solidFill>
                  <a:schemeClr val="tx1"/>
                </a:solidFill>
                <a:latin typeface="Söhne"/>
              </a:rPr>
              <a:t>P</a:t>
            </a:r>
            <a:r>
              <a:rPr lang="en-US" altLang="zh-CN" b="0" i="0" dirty="0">
                <a:solidFill>
                  <a:schemeClr val="tx1"/>
                </a:solidFill>
                <a:effectLst/>
                <a:latin typeface="Söhne"/>
              </a:rPr>
              <a:t>rogramming languages and frameworks</a:t>
            </a:r>
          </a:p>
          <a:p>
            <a:pPr algn="l">
              <a:buFont typeface="Arial" panose="020B0604020202020204" pitchFamily="34" charset="0"/>
              <a:buChar char="•"/>
            </a:pPr>
            <a:r>
              <a:rPr lang="en-US" altLang="zh-CN" b="0" i="0" dirty="0">
                <a:solidFill>
                  <a:schemeClr val="tx1"/>
                </a:solidFill>
                <a:effectLst/>
                <a:latin typeface="Söhne"/>
              </a:rPr>
              <a:t>Develop project plan and timeline</a:t>
            </a:r>
          </a:p>
          <a:p>
            <a:pPr algn="l">
              <a:buFont typeface="Arial" panose="020B0604020202020204" pitchFamily="34" charset="0"/>
              <a:buChar char="•"/>
            </a:pPr>
            <a:r>
              <a:rPr lang="en-US" altLang="zh-CN" b="0" i="0" dirty="0">
                <a:solidFill>
                  <a:schemeClr val="tx1"/>
                </a:solidFill>
                <a:effectLst/>
                <a:latin typeface="Söhne"/>
              </a:rPr>
              <a:t>Identify potential funding sources</a:t>
            </a:r>
          </a:p>
        </p:txBody>
      </p:sp>
      <p:sp>
        <p:nvSpPr>
          <p:cNvPr id="10" name="Subtitle 9">
            <a:extLst>
              <a:ext uri="{FF2B5EF4-FFF2-40B4-BE49-F238E27FC236}">
                <a16:creationId xmlns:a16="http://schemas.microsoft.com/office/drawing/2014/main" id="{C9489BF7-BF35-102C-B7F9-5BD2A953F647}"/>
              </a:ext>
            </a:extLst>
          </p:cNvPr>
          <p:cNvSpPr>
            <a:spLocks noGrp="1"/>
          </p:cNvSpPr>
          <p:nvPr>
            <p:ph type="subTitle" idx="4"/>
          </p:nvPr>
        </p:nvSpPr>
        <p:spPr>
          <a:xfrm>
            <a:off x="1219200" y="2211694"/>
            <a:ext cx="2775245" cy="477600"/>
          </a:xfrm>
        </p:spPr>
        <p:txBody>
          <a:bodyPr/>
          <a:lstStyle/>
          <a:p>
            <a:pPr algn="just"/>
            <a:r>
              <a:rPr lang="en-US" altLang="zh-CN" dirty="0"/>
              <a:t>Background research</a:t>
            </a:r>
            <a:endParaRPr lang="zh-CN" altLang="en-US" dirty="0"/>
          </a:p>
        </p:txBody>
      </p:sp>
      <p:sp>
        <p:nvSpPr>
          <p:cNvPr id="11" name="Subtitle 10">
            <a:extLst>
              <a:ext uri="{FF2B5EF4-FFF2-40B4-BE49-F238E27FC236}">
                <a16:creationId xmlns:a16="http://schemas.microsoft.com/office/drawing/2014/main" id="{C920F620-6743-D77C-C7AC-4CB4A4C27F4A}"/>
              </a:ext>
            </a:extLst>
          </p:cNvPr>
          <p:cNvSpPr>
            <a:spLocks noGrp="1"/>
          </p:cNvSpPr>
          <p:nvPr>
            <p:ph type="subTitle" idx="5"/>
          </p:nvPr>
        </p:nvSpPr>
        <p:spPr>
          <a:xfrm>
            <a:off x="5676486" y="1972894"/>
            <a:ext cx="2103300" cy="477600"/>
          </a:xfrm>
        </p:spPr>
        <p:txBody>
          <a:bodyPr/>
          <a:lstStyle/>
          <a:p>
            <a:r>
              <a:rPr lang="en-US" altLang="zh-CN" dirty="0"/>
              <a:t>Design</a:t>
            </a:r>
            <a:endParaRPr lang="zh-CN" altLang="en-US" dirty="0"/>
          </a:p>
        </p:txBody>
      </p:sp>
      <p:sp>
        <p:nvSpPr>
          <p:cNvPr id="13" name="Title 12">
            <a:extLst>
              <a:ext uri="{FF2B5EF4-FFF2-40B4-BE49-F238E27FC236}">
                <a16:creationId xmlns:a16="http://schemas.microsoft.com/office/drawing/2014/main" id="{72CF104C-7F8B-53BA-9B9F-CEA7BE767BC7}"/>
              </a:ext>
            </a:extLst>
          </p:cNvPr>
          <p:cNvSpPr>
            <a:spLocks noGrp="1"/>
          </p:cNvSpPr>
          <p:nvPr>
            <p:ph type="title" idx="7"/>
          </p:nvPr>
        </p:nvSpPr>
        <p:spPr>
          <a:xfrm>
            <a:off x="1969765" y="1245840"/>
            <a:ext cx="892200" cy="439500"/>
          </a:xfrm>
        </p:spPr>
        <p:txBody>
          <a:bodyPr/>
          <a:lstStyle/>
          <a:p>
            <a:r>
              <a:rPr lang="en-US" altLang="zh-CN" dirty="0"/>
              <a:t>1</a:t>
            </a:r>
            <a:endParaRPr lang="zh-CN" altLang="en-US" dirty="0"/>
          </a:p>
        </p:txBody>
      </p:sp>
      <p:sp>
        <p:nvSpPr>
          <p:cNvPr id="14" name="Title 13">
            <a:extLst>
              <a:ext uri="{FF2B5EF4-FFF2-40B4-BE49-F238E27FC236}">
                <a16:creationId xmlns:a16="http://schemas.microsoft.com/office/drawing/2014/main" id="{7FA4B346-92C4-7115-5415-A112FFA84018}"/>
              </a:ext>
            </a:extLst>
          </p:cNvPr>
          <p:cNvSpPr>
            <a:spLocks noGrp="1"/>
          </p:cNvSpPr>
          <p:nvPr>
            <p:ph type="title" idx="8"/>
          </p:nvPr>
        </p:nvSpPr>
        <p:spPr>
          <a:xfrm>
            <a:off x="6282036" y="1227122"/>
            <a:ext cx="892200" cy="439500"/>
          </a:xfrm>
        </p:spPr>
        <p:txBody>
          <a:bodyPr/>
          <a:lstStyle/>
          <a:p>
            <a:r>
              <a:rPr lang="en-US" altLang="zh-CN" dirty="0"/>
              <a:t>2</a:t>
            </a:r>
            <a:endParaRPr lang="zh-CN" altLang="en-US" dirty="0"/>
          </a:p>
        </p:txBody>
      </p:sp>
      <p:sp>
        <p:nvSpPr>
          <p:cNvPr id="23" name="Subtitle 6">
            <a:extLst>
              <a:ext uri="{FF2B5EF4-FFF2-40B4-BE49-F238E27FC236}">
                <a16:creationId xmlns:a16="http://schemas.microsoft.com/office/drawing/2014/main" id="{E69520BB-8B76-CBAD-366D-721625766454}"/>
              </a:ext>
            </a:extLst>
          </p:cNvPr>
          <p:cNvSpPr txBox="1">
            <a:spLocks/>
          </p:cNvSpPr>
          <p:nvPr/>
        </p:nvSpPr>
        <p:spPr>
          <a:xfrm>
            <a:off x="4633051" y="2461113"/>
            <a:ext cx="2331071"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Software</a:t>
            </a:r>
          </a:p>
          <a:p>
            <a:pPr algn="l">
              <a:buFont typeface="Arial" panose="020B0604020202020204" pitchFamily="34" charset="0"/>
              <a:buChar char="•"/>
            </a:pPr>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Receive data</a:t>
            </a:r>
          </a:p>
          <a:p>
            <a:pPr algn="l">
              <a:buFont typeface="Arial" panose="020B0604020202020204" pitchFamily="34" charset="0"/>
              <a:buChar char="•"/>
            </a:pPr>
            <a:r>
              <a:rPr lang="en-US" altLang="zh-CN" dirty="0">
                <a:solidFill>
                  <a:schemeClr val="tx1"/>
                </a:solidFill>
                <a:latin typeface="Söhne"/>
              </a:rPr>
              <a:t>Algorithms to </a:t>
            </a:r>
            <a:r>
              <a:rPr lang="en-GB" altLang="zh-CN" dirty="0">
                <a:solidFill>
                  <a:schemeClr val="tx1"/>
                </a:solidFill>
                <a:latin typeface="Söhne"/>
              </a:rPr>
              <a:t>analyse</a:t>
            </a:r>
            <a:r>
              <a:rPr lang="en-US" altLang="zh-CN" dirty="0">
                <a:solidFill>
                  <a:schemeClr val="tx1"/>
                </a:solidFill>
                <a:latin typeface="Söhne"/>
              </a:rPr>
              <a:t> the environment</a:t>
            </a:r>
          </a:p>
          <a:p>
            <a:pPr algn="l">
              <a:buFont typeface="Arial" panose="020B0604020202020204" pitchFamily="34" charset="0"/>
              <a:buChar char="•"/>
            </a:pPr>
            <a:r>
              <a:rPr lang="en-US" altLang="zh-CN" dirty="0">
                <a:solidFill>
                  <a:schemeClr val="tx1"/>
                </a:solidFill>
                <a:latin typeface="Söhne"/>
              </a:rPr>
              <a:t>Distance detection</a:t>
            </a:r>
          </a:p>
          <a:p>
            <a:pPr algn="l">
              <a:buFont typeface="Arial" panose="020B0604020202020204" pitchFamily="34" charset="0"/>
              <a:buChar char="•"/>
            </a:pPr>
            <a:r>
              <a:rPr lang="en-US" altLang="zh-CN" dirty="0">
                <a:solidFill>
                  <a:schemeClr val="tx1"/>
                </a:solidFill>
                <a:latin typeface="Söhne"/>
              </a:rPr>
              <a:t>Output audio</a:t>
            </a:r>
          </a:p>
          <a:p>
            <a:pPr algn="l">
              <a:buFont typeface="Arial" panose="020B0604020202020204" pitchFamily="34" charset="0"/>
              <a:buChar char="•"/>
            </a:pPr>
            <a:r>
              <a:rPr lang="en-US" altLang="zh-CN" dirty="0">
                <a:solidFill>
                  <a:schemeClr val="tx1"/>
                </a:solidFill>
                <a:latin typeface="Söhne"/>
              </a:rPr>
              <a:t>Bluetooth Integration</a:t>
            </a:r>
          </a:p>
          <a:p>
            <a:pPr algn="l">
              <a:buFont typeface="Arial" panose="020B0604020202020204" pitchFamily="34" charset="0"/>
              <a:buChar char="•"/>
            </a:pPr>
            <a:endParaRPr lang="en-US" altLang="zh-CN" dirty="0">
              <a:solidFill>
                <a:schemeClr val="tx1"/>
              </a:solidFill>
              <a:latin typeface="Söhne"/>
            </a:endParaRPr>
          </a:p>
        </p:txBody>
      </p:sp>
      <p:sp>
        <p:nvSpPr>
          <p:cNvPr id="24" name="Subtitle 6">
            <a:extLst>
              <a:ext uri="{FF2B5EF4-FFF2-40B4-BE49-F238E27FC236}">
                <a16:creationId xmlns:a16="http://schemas.microsoft.com/office/drawing/2014/main" id="{9DBB0D06-B485-A184-E004-85B3B217DC49}"/>
              </a:ext>
            </a:extLst>
          </p:cNvPr>
          <p:cNvSpPr txBox="1">
            <a:spLocks/>
          </p:cNvSpPr>
          <p:nvPr/>
        </p:nvSpPr>
        <p:spPr>
          <a:xfrm>
            <a:off x="6914191" y="2435069"/>
            <a:ext cx="202121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Hardware</a:t>
            </a:r>
          </a:p>
          <a:p>
            <a:pPr marL="139700" indent="0" algn="l"/>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Select components</a:t>
            </a:r>
          </a:p>
          <a:p>
            <a:pPr algn="l">
              <a:buFont typeface="Arial" panose="020B0604020202020204" pitchFamily="34" charset="0"/>
              <a:buChar char="•"/>
            </a:pPr>
            <a:r>
              <a:rPr lang="en-US" altLang="zh-CN" dirty="0">
                <a:solidFill>
                  <a:schemeClr val="tx1"/>
                </a:solidFill>
                <a:latin typeface="Söhne"/>
              </a:rPr>
              <a:t>3-D Model</a:t>
            </a:r>
          </a:p>
          <a:p>
            <a:pPr algn="l">
              <a:buFont typeface="Arial" panose="020B0604020202020204" pitchFamily="34" charset="0"/>
              <a:buChar char="•"/>
            </a:pPr>
            <a:r>
              <a:rPr lang="en-US" altLang="zh-CN" dirty="0">
                <a:solidFill>
                  <a:schemeClr val="tx1"/>
                </a:solidFill>
                <a:latin typeface="Söhne"/>
              </a:rPr>
              <a:t>PCB board</a:t>
            </a:r>
          </a:p>
        </p:txBody>
      </p:sp>
    </p:spTree>
    <p:extLst>
      <p:ext uri="{BB962C8B-B14F-4D97-AF65-F5344CB8AC3E}">
        <p14:creationId xmlns:p14="http://schemas.microsoft.com/office/powerpoint/2010/main" val="74680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7" name="Subtitle 6">
            <a:extLst>
              <a:ext uri="{FF2B5EF4-FFF2-40B4-BE49-F238E27FC236}">
                <a16:creationId xmlns:a16="http://schemas.microsoft.com/office/drawing/2014/main" id="{2B9C5C68-018E-2B9C-4A8E-ADA5AADEDAF3}"/>
              </a:ext>
            </a:extLst>
          </p:cNvPr>
          <p:cNvSpPr>
            <a:spLocks noGrp="1"/>
          </p:cNvSpPr>
          <p:nvPr>
            <p:ph type="subTitle" idx="1"/>
          </p:nvPr>
        </p:nvSpPr>
        <p:spPr>
          <a:xfrm>
            <a:off x="-83999" y="2607283"/>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Customer research</a:t>
            </a:r>
          </a:p>
          <a:p>
            <a:pPr algn="l">
              <a:buFont typeface="Arial" panose="020B0604020202020204" pitchFamily="34" charset="0"/>
              <a:buChar char="•"/>
            </a:pPr>
            <a:r>
              <a:rPr lang="en-US" altLang="zh-CN" b="0" i="0" dirty="0">
                <a:solidFill>
                  <a:schemeClr val="tx1"/>
                </a:solidFill>
                <a:effectLst/>
                <a:latin typeface="Söhne"/>
              </a:rPr>
              <a:t>Current technologies</a:t>
            </a:r>
          </a:p>
          <a:p>
            <a:pPr algn="l">
              <a:buFont typeface="Arial" panose="020B0604020202020204" pitchFamily="34" charset="0"/>
              <a:buChar char="•"/>
            </a:pPr>
            <a:r>
              <a:rPr lang="en-US" altLang="zh-CN" dirty="0">
                <a:solidFill>
                  <a:schemeClr val="tx1"/>
                </a:solidFill>
                <a:latin typeface="Söhne"/>
              </a:rPr>
              <a:t>P</a:t>
            </a:r>
            <a:r>
              <a:rPr lang="en-US" altLang="zh-CN" b="0" i="0" dirty="0">
                <a:solidFill>
                  <a:schemeClr val="tx1"/>
                </a:solidFill>
                <a:effectLst/>
                <a:latin typeface="Söhne"/>
              </a:rPr>
              <a:t>rogramming languages and frameworks</a:t>
            </a:r>
          </a:p>
          <a:p>
            <a:pPr algn="l">
              <a:buFont typeface="Arial" panose="020B0604020202020204" pitchFamily="34" charset="0"/>
              <a:buChar char="•"/>
            </a:pPr>
            <a:r>
              <a:rPr lang="en-US" altLang="zh-CN" b="0" i="0" dirty="0">
                <a:solidFill>
                  <a:schemeClr val="tx1"/>
                </a:solidFill>
                <a:effectLst/>
                <a:latin typeface="Söhne"/>
              </a:rPr>
              <a:t>Develop project plan and timeline</a:t>
            </a:r>
          </a:p>
          <a:p>
            <a:pPr algn="l">
              <a:buFont typeface="Arial" panose="020B0604020202020204" pitchFamily="34" charset="0"/>
              <a:buChar char="•"/>
            </a:pPr>
            <a:r>
              <a:rPr lang="en-US" altLang="zh-CN" b="0" i="0" dirty="0">
                <a:solidFill>
                  <a:schemeClr val="tx1"/>
                </a:solidFill>
                <a:effectLst/>
                <a:latin typeface="Söhne"/>
              </a:rPr>
              <a:t>Identify potential funding sources</a:t>
            </a:r>
          </a:p>
        </p:txBody>
      </p:sp>
      <p:sp>
        <p:nvSpPr>
          <p:cNvPr id="8" name="Subtitle 7">
            <a:extLst>
              <a:ext uri="{FF2B5EF4-FFF2-40B4-BE49-F238E27FC236}">
                <a16:creationId xmlns:a16="http://schemas.microsoft.com/office/drawing/2014/main" id="{DE462E3D-FA25-3BC8-D693-CF086A17495C}"/>
              </a:ext>
            </a:extLst>
          </p:cNvPr>
          <p:cNvSpPr>
            <a:spLocks noGrp="1"/>
          </p:cNvSpPr>
          <p:nvPr>
            <p:ph type="subTitle" idx="2"/>
          </p:nvPr>
        </p:nvSpPr>
        <p:spPr/>
        <p:txBody>
          <a:bodyPr/>
          <a:lstStyle/>
          <a:p>
            <a:endParaRPr lang="zh-CN" altLang="en-US"/>
          </a:p>
        </p:txBody>
      </p:sp>
      <p:sp>
        <p:nvSpPr>
          <p:cNvPr id="9" name="Subtitle 8">
            <a:extLst>
              <a:ext uri="{FF2B5EF4-FFF2-40B4-BE49-F238E27FC236}">
                <a16:creationId xmlns:a16="http://schemas.microsoft.com/office/drawing/2014/main" id="{9D0334C4-8008-6156-44B2-2ADDC61509F0}"/>
              </a:ext>
            </a:extLst>
          </p:cNvPr>
          <p:cNvSpPr>
            <a:spLocks noGrp="1"/>
          </p:cNvSpPr>
          <p:nvPr>
            <p:ph type="subTitle" idx="3"/>
          </p:nvPr>
        </p:nvSpPr>
        <p:spPr/>
        <p:txBody>
          <a:bodyPr/>
          <a:lstStyle/>
          <a:p>
            <a:endParaRPr lang="zh-CN" altLang="en-US"/>
          </a:p>
        </p:txBody>
      </p:sp>
      <p:sp>
        <p:nvSpPr>
          <p:cNvPr id="10" name="Subtitle 9">
            <a:extLst>
              <a:ext uri="{FF2B5EF4-FFF2-40B4-BE49-F238E27FC236}">
                <a16:creationId xmlns:a16="http://schemas.microsoft.com/office/drawing/2014/main" id="{C9489BF7-BF35-102C-B7F9-5BD2A953F647}"/>
              </a:ext>
            </a:extLst>
          </p:cNvPr>
          <p:cNvSpPr>
            <a:spLocks noGrp="1"/>
          </p:cNvSpPr>
          <p:nvPr>
            <p:ph type="subTitle" idx="4"/>
          </p:nvPr>
        </p:nvSpPr>
        <p:spPr>
          <a:xfrm>
            <a:off x="0" y="2267112"/>
            <a:ext cx="2775245" cy="477600"/>
          </a:xfrm>
        </p:spPr>
        <p:txBody>
          <a:bodyPr/>
          <a:lstStyle/>
          <a:p>
            <a:pPr algn="just"/>
            <a:r>
              <a:rPr lang="en-US" altLang="zh-CN" dirty="0"/>
              <a:t>Background research</a:t>
            </a:r>
            <a:endParaRPr lang="zh-CN" altLang="en-US" dirty="0"/>
          </a:p>
        </p:txBody>
      </p:sp>
      <p:sp>
        <p:nvSpPr>
          <p:cNvPr id="11" name="Subtitle 10">
            <a:extLst>
              <a:ext uri="{FF2B5EF4-FFF2-40B4-BE49-F238E27FC236}">
                <a16:creationId xmlns:a16="http://schemas.microsoft.com/office/drawing/2014/main" id="{C920F620-6743-D77C-C7AC-4CB4A4C27F4A}"/>
              </a:ext>
            </a:extLst>
          </p:cNvPr>
          <p:cNvSpPr>
            <a:spLocks noGrp="1"/>
          </p:cNvSpPr>
          <p:nvPr>
            <p:ph type="subTitle" idx="5"/>
          </p:nvPr>
        </p:nvSpPr>
        <p:spPr>
          <a:xfrm>
            <a:off x="2269682" y="1855425"/>
            <a:ext cx="2103300" cy="477600"/>
          </a:xfrm>
        </p:spPr>
        <p:txBody>
          <a:bodyPr/>
          <a:lstStyle/>
          <a:p>
            <a:r>
              <a:rPr lang="en-US" altLang="zh-CN" dirty="0"/>
              <a:t>Design</a:t>
            </a:r>
            <a:endParaRPr lang="zh-CN" altLang="en-US" dirty="0"/>
          </a:p>
        </p:txBody>
      </p:sp>
      <p:sp>
        <p:nvSpPr>
          <p:cNvPr id="12" name="Subtitle 11">
            <a:extLst>
              <a:ext uri="{FF2B5EF4-FFF2-40B4-BE49-F238E27FC236}">
                <a16:creationId xmlns:a16="http://schemas.microsoft.com/office/drawing/2014/main" id="{8006387E-A9A5-9D43-3A97-18BF29998143}"/>
              </a:ext>
            </a:extLst>
          </p:cNvPr>
          <p:cNvSpPr>
            <a:spLocks noGrp="1"/>
          </p:cNvSpPr>
          <p:nvPr>
            <p:ph type="subTitle" idx="6"/>
          </p:nvPr>
        </p:nvSpPr>
        <p:spPr>
          <a:xfrm>
            <a:off x="4447741" y="1855425"/>
            <a:ext cx="2590367" cy="477600"/>
          </a:xfrm>
        </p:spPr>
        <p:txBody>
          <a:bodyPr/>
          <a:lstStyle/>
          <a:p>
            <a:r>
              <a:rPr lang="en-US" altLang="zh-CN" dirty="0"/>
              <a:t>Development</a:t>
            </a:r>
            <a:endParaRPr lang="zh-CN" altLang="en-US" dirty="0"/>
          </a:p>
        </p:txBody>
      </p:sp>
      <p:sp>
        <p:nvSpPr>
          <p:cNvPr id="13" name="Title 12">
            <a:extLst>
              <a:ext uri="{FF2B5EF4-FFF2-40B4-BE49-F238E27FC236}">
                <a16:creationId xmlns:a16="http://schemas.microsoft.com/office/drawing/2014/main" id="{72CF104C-7F8B-53BA-9B9F-CEA7BE767BC7}"/>
              </a:ext>
            </a:extLst>
          </p:cNvPr>
          <p:cNvSpPr>
            <a:spLocks noGrp="1"/>
          </p:cNvSpPr>
          <p:nvPr>
            <p:ph type="title" idx="7"/>
          </p:nvPr>
        </p:nvSpPr>
        <p:spPr>
          <a:xfrm>
            <a:off x="720000" y="1227122"/>
            <a:ext cx="892200" cy="439500"/>
          </a:xfrm>
        </p:spPr>
        <p:txBody>
          <a:bodyPr/>
          <a:lstStyle/>
          <a:p>
            <a:r>
              <a:rPr lang="en-US" altLang="zh-CN" dirty="0"/>
              <a:t>1</a:t>
            </a:r>
            <a:endParaRPr lang="zh-CN" altLang="en-US" dirty="0"/>
          </a:p>
        </p:txBody>
      </p:sp>
      <p:sp>
        <p:nvSpPr>
          <p:cNvPr id="14" name="Title 13">
            <a:extLst>
              <a:ext uri="{FF2B5EF4-FFF2-40B4-BE49-F238E27FC236}">
                <a16:creationId xmlns:a16="http://schemas.microsoft.com/office/drawing/2014/main" id="{7FA4B346-92C4-7115-5415-A112FFA84018}"/>
              </a:ext>
            </a:extLst>
          </p:cNvPr>
          <p:cNvSpPr>
            <a:spLocks noGrp="1"/>
          </p:cNvSpPr>
          <p:nvPr>
            <p:ph type="title" idx="8"/>
          </p:nvPr>
        </p:nvSpPr>
        <p:spPr>
          <a:xfrm>
            <a:off x="2970800" y="1227122"/>
            <a:ext cx="892200" cy="439500"/>
          </a:xfrm>
        </p:spPr>
        <p:txBody>
          <a:bodyPr/>
          <a:lstStyle/>
          <a:p>
            <a:r>
              <a:rPr lang="en-US" altLang="zh-CN" dirty="0"/>
              <a:t>2</a:t>
            </a:r>
            <a:endParaRPr lang="zh-CN" altLang="en-US" dirty="0"/>
          </a:p>
        </p:txBody>
      </p:sp>
      <p:sp>
        <p:nvSpPr>
          <p:cNvPr id="15" name="Title 14">
            <a:extLst>
              <a:ext uri="{FF2B5EF4-FFF2-40B4-BE49-F238E27FC236}">
                <a16:creationId xmlns:a16="http://schemas.microsoft.com/office/drawing/2014/main" id="{09B15766-4B8A-2689-D02B-0F17B79D1DC0}"/>
              </a:ext>
            </a:extLst>
          </p:cNvPr>
          <p:cNvSpPr>
            <a:spLocks noGrp="1"/>
          </p:cNvSpPr>
          <p:nvPr>
            <p:ph type="title" idx="9"/>
          </p:nvPr>
        </p:nvSpPr>
        <p:spPr>
          <a:xfrm>
            <a:off x="5352029" y="1227122"/>
            <a:ext cx="892200" cy="439500"/>
          </a:xfrm>
        </p:spPr>
        <p:txBody>
          <a:bodyPr/>
          <a:lstStyle/>
          <a:p>
            <a:r>
              <a:rPr lang="en-US" altLang="zh-CN" dirty="0"/>
              <a:t>3</a:t>
            </a:r>
            <a:endParaRPr lang="zh-CN" altLang="en-US" dirty="0"/>
          </a:p>
        </p:txBody>
      </p:sp>
      <p:sp>
        <p:nvSpPr>
          <p:cNvPr id="16" name="Title 14">
            <a:extLst>
              <a:ext uri="{FF2B5EF4-FFF2-40B4-BE49-F238E27FC236}">
                <a16:creationId xmlns:a16="http://schemas.microsoft.com/office/drawing/2014/main" id="{D9BEC4E8-A852-EECA-0F16-DF1F8ABEE2A2}"/>
              </a:ext>
            </a:extLst>
          </p:cNvPr>
          <p:cNvSpPr txBox="1">
            <a:spLocks/>
          </p:cNvSpPr>
          <p:nvPr/>
        </p:nvSpPr>
        <p:spPr>
          <a:xfrm>
            <a:off x="7531800" y="1227122"/>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ppins"/>
              <a:buNone/>
              <a:defRPr sz="24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altLang="zh-CN" dirty="0"/>
              <a:t>4</a:t>
            </a:r>
            <a:endParaRPr lang="zh-CN" altLang="en-US" dirty="0"/>
          </a:p>
        </p:txBody>
      </p:sp>
      <p:sp>
        <p:nvSpPr>
          <p:cNvPr id="17" name="Subtitle 11">
            <a:extLst>
              <a:ext uri="{FF2B5EF4-FFF2-40B4-BE49-F238E27FC236}">
                <a16:creationId xmlns:a16="http://schemas.microsoft.com/office/drawing/2014/main" id="{F426C148-E2DA-835A-05D5-C70ACC821F79}"/>
              </a:ext>
            </a:extLst>
          </p:cNvPr>
          <p:cNvSpPr txBox="1">
            <a:spLocks/>
          </p:cNvSpPr>
          <p:nvPr/>
        </p:nvSpPr>
        <p:spPr>
          <a:xfrm>
            <a:off x="6642664" y="1876144"/>
            <a:ext cx="2590367"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US" altLang="zh-CN" dirty="0"/>
              <a:t>Testing</a:t>
            </a:r>
            <a:endParaRPr lang="zh-CN" altLang="en-US" dirty="0"/>
          </a:p>
        </p:txBody>
      </p:sp>
    </p:spTree>
    <p:extLst>
      <p:ext uri="{BB962C8B-B14F-4D97-AF65-F5344CB8AC3E}">
        <p14:creationId xmlns:p14="http://schemas.microsoft.com/office/powerpoint/2010/main" val="190901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14669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 distribution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33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Role distribution</a:t>
            </a:r>
            <a:endParaRPr dirty="0">
              <a:solidFill>
                <a:schemeClr val="dk1"/>
              </a:solidFill>
            </a:endParaRPr>
          </a:p>
        </p:txBody>
      </p:sp>
      <p:sp>
        <p:nvSpPr>
          <p:cNvPr id="2474" name="Google Shape;2474;p51"/>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Manager</a:t>
            </a:r>
            <a:endParaRPr dirty="0"/>
          </a:p>
        </p:txBody>
      </p:sp>
      <p:sp>
        <p:nvSpPr>
          <p:cNvPr id="2475" name="Google Shape;2475;p51"/>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Resource Investigator</a:t>
            </a:r>
            <a:endParaRPr dirty="0"/>
          </a:p>
        </p:txBody>
      </p:sp>
      <p:sp>
        <p:nvSpPr>
          <p:cNvPr id="2476" name="Google Shape;2476;p51"/>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Safety Engineer</a:t>
            </a:r>
            <a:endParaRPr dirty="0"/>
          </a:p>
        </p:txBody>
      </p:sp>
      <p:sp>
        <p:nvSpPr>
          <p:cNvPr id="2477" name="Google Shape;2477;p51"/>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Developer</a:t>
            </a:r>
            <a:endParaRPr dirty="0"/>
          </a:p>
        </p:txBody>
      </p:sp>
      <p:sp>
        <p:nvSpPr>
          <p:cNvPr id="2478" name="Google Shape;2478;p51"/>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Software Developer</a:t>
            </a:r>
            <a:endParaRPr dirty="0"/>
          </a:p>
        </p:txBody>
      </p:sp>
      <p:sp>
        <p:nvSpPr>
          <p:cNvPr id="2479" name="Google Shape;2479;p51"/>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Analyst</a:t>
            </a:r>
            <a:endParaRPr dirty="0"/>
          </a:p>
        </p:txBody>
      </p:sp>
      <p:sp>
        <p:nvSpPr>
          <p:cNvPr id="2480" name="Google Shape;2480;p51"/>
          <p:cNvSpPr txBox="1">
            <a:spLocks noGrp="1"/>
          </p:cNvSpPr>
          <p:nvPr>
            <p:ph type="subTitle" idx="7"/>
          </p:nvPr>
        </p:nvSpPr>
        <p:spPr>
          <a:xfrm>
            <a:off x="631902" y="1639450"/>
            <a:ext cx="2530598"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Yichen Zhang</a:t>
            </a:r>
            <a:endParaRPr dirty="0"/>
          </a:p>
        </p:txBody>
      </p:sp>
      <p:sp>
        <p:nvSpPr>
          <p:cNvPr id="2481" name="Google Shape;2481;p51"/>
          <p:cNvSpPr txBox="1">
            <a:spLocks noGrp="1"/>
          </p:cNvSpPr>
          <p:nvPr>
            <p:ph type="subTitle" idx="8"/>
          </p:nvPr>
        </p:nvSpPr>
        <p:spPr>
          <a:xfrm>
            <a:off x="3236457" y="1639450"/>
            <a:ext cx="2671076"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Wan Zaqueem</a:t>
            </a:r>
            <a:endParaRPr dirty="0"/>
          </a:p>
        </p:txBody>
      </p:sp>
      <p:sp>
        <p:nvSpPr>
          <p:cNvPr id="2482" name="Google Shape;2482;p51"/>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Siraj Salih</a:t>
            </a:r>
            <a:endParaRPr dirty="0"/>
          </a:p>
        </p:txBody>
      </p:sp>
      <p:sp>
        <p:nvSpPr>
          <p:cNvPr id="2483" name="Google Shape;2483;p51"/>
          <p:cNvSpPr txBox="1">
            <a:spLocks noGrp="1"/>
          </p:cNvSpPr>
          <p:nvPr>
            <p:ph type="subTitle" idx="13"/>
          </p:nvPr>
        </p:nvSpPr>
        <p:spPr>
          <a:xfrm>
            <a:off x="566099" y="3091847"/>
            <a:ext cx="276849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Dheeraj Polanki</a:t>
            </a:r>
            <a:endParaRPr dirty="0"/>
          </a:p>
        </p:txBody>
      </p:sp>
      <p:sp>
        <p:nvSpPr>
          <p:cNvPr id="2484" name="Google Shape;2484;p51"/>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Kevin Wang</a:t>
            </a:r>
            <a:endParaRPr dirty="0"/>
          </a:p>
        </p:txBody>
      </p:sp>
      <p:sp>
        <p:nvSpPr>
          <p:cNvPr id="2485" name="Google Shape;2485;p51"/>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Isaac Omar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20"/>
          <p:cNvGrpSpPr/>
          <p:nvPr/>
        </p:nvGrpSpPr>
        <p:grpSpPr>
          <a:xfrm>
            <a:off x="779375" y="716175"/>
            <a:ext cx="2486816" cy="3711155"/>
            <a:chOff x="1118234" y="283725"/>
            <a:chExt cx="2090816" cy="4076400"/>
          </a:xfrm>
        </p:grpSpPr>
        <p:sp>
          <p:nvSpPr>
            <p:cNvPr id="343" name="Google Shape;343;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l" rtl="0">
                <a:spcBef>
                  <a:spcPts val="0"/>
                </a:spcBef>
                <a:spcAft>
                  <a:spcPts val="0"/>
                </a:spcAft>
                <a:buNone/>
              </a:pPr>
              <a:r>
                <a:rPr lang="en" sz="1500" b="1">
                  <a:solidFill>
                    <a:srgbClr val="1D7E74"/>
                  </a:solidFill>
                  <a:latin typeface="Roboto"/>
                  <a:ea typeface="Roboto"/>
                  <a:cs typeface="Roboto"/>
                  <a:sym typeface="Roboto"/>
                </a:rPr>
                <a:t>Action- oriented roles</a:t>
              </a:r>
              <a:endParaRPr sz="1500" b="1">
                <a:solidFill>
                  <a:srgbClr val="1D7E74"/>
                </a:solidFill>
                <a:latin typeface="Roboto"/>
                <a:ea typeface="Roboto"/>
                <a:cs typeface="Roboto"/>
                <a:sym typeface="Roboto"/>
              </a:endParaRPr>
            </a:p>
          </p:txBody>
        </p:sp>
        <p:sp>
          <p:nvSpPr>
            <p:cNvPr id="346" name="Google Shape;346;p2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Project Manager</a:t>
              </a:r>
              <a:endParaRPr sz="2000">
                <a:solidFill>
                  <a:srgbClr val="FFFFFF"/>
                </a:solidFill>
                <a:latin typeface="Roboto"/>
                <a:ea typeface="Roboto"/>
                <a:cs typeface="Roboto"/>
                <a:sym typeface="Roboto"/>
              </a:endParaRPr>
            </a:p>
          </p:txBody>
        </p:sp>
      </p:grpSp>
      <p:grpSp>
        <p:nvGrpSpPr>
          <p:cNvPr id="348" name="Google Shape;348;p20"/>
          <p:cNvGrpSpPr/>
          <p:nvPr/>
        </p:nvGrpSpPr>
        <p:grpSpPr>
          <a:xfrm>
            <a:off x="3328575" y="716175"/>
            <a:ext cx="2486835" cy="3711155"/>
            <a:chOff x="1118218" y="283725"/>
            <a:chExt cx="2090832" cy="4076400"/>
          </a:xfrm>
        </p:grpSpPr>
        <p:sp>
          <p:nvSpPr>
            <p:cNvPr id="349" name="Google Shape;349;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D7E74"/>
                  </a:solidFill>
                  <a:latin typeface="Roboto"/>
                  <a:ea typeface="Roboto"/>
                  <a:cs typeface="Roboto"/>
                  <a:sym typeface="Roboto"/>
                </a:rPr>
                <a:t>Social-oriented roles</a:t>
              </a:r>
              <a:endParaRPr sz="1600">
                <a:solidFill>
                  <a:srgbClr val="1D7E74"/>
                </a:solidFill>
                <a:latin typeface="Roboto Thin"/>
                <a:ea typeface="Roboto Thin"/>
                <a:cs typeface="Roboto Thin"/>
                <a:sym typeface="Roboto Thin"/>
              </a:endParaRPr>
            </a:p>
          </p:txBody>
        </p:sp>
        <p:sp>
          <p:nvSpPr>
            <p:cNvPr id="352" name="Google Shape;352;p2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Health and Safety</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Resource Investigator</a:t>
              </a:r>
              <a:endParaRPr sz="1600">
                <a:solidFill>
                  <a:srgbClr val="FFFFFF"/>
                </a:solidFill>
                <a:latin typeface="Roboto"/>
                <a:ea typeface="Roboto"/>
                <a:cs typeface="Roboto"/>
                <a:sym typeface="Roboto"/>
              </a:endParaRPr>
            </a:p>
          </p:txBody>
        </p:sp>
      </p:grpSp>
      <p:grpSp>
        <p:nvGrpSpPr>
          <p:cNvPr id="354" name="Google Shape;354;p20"/>
          <p:cNvGrpSpPr/>
          <p:nvPr/>
        </p:nvGrpSpPr>
        <p:grpSpPr>
          <a:xfrm>
            <a:off x="5939025" y="716175"/>
            <a:ext cx="2436010" cy="3711155"/>
            <a:chOff x="1169804" y="283725"/>
            <a:chExt cx="2048100" cy="4076400"/>
          </a:xfrm>
        </p:grpSpPr>
        <p:sp>
          <p:nvSpPr>
            <p:cNvPr id="355" name="Google Shape;355;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00">
                <a:solidFill>
                  <a:srgbClr val="1D7E74"/>
                </a:solidFill>
                <a:latin typeface="Roboto Thin"/>
                <a:ea typeface="Roboto Thin"/>
                <a:cs typeface="Roboto Thin"/>
                <a:sym typeface="Roboto Thin"/>
              </a:endParaRPr>
            </a:p>
          </p:txBody>
        </p:sp>
        <p:sp>
          <p:nvSpPr>
            <p:cNvPr id="358" name="Google Shape;358;p2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Software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Hardware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Research Analyst</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
        <p:nvSpPr>
          <p:cNvPr id="360" name="Google Shape;360;p20"/>
          <p:cNvSpPr/>
          <p:nvPr/>
        </p:nvSpPr>
        <p:spPr>
          <a:xfrm>
            <a:off x="6047000" y="936220"/>
            <a:ext cx="2158800" cy="11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ctr" rtl="0">
              <a:spcBef>
                <a:spcPts val="0"/>
              </a:spcBef>
              <a:spcAft>
                <a:spcPts val="0"/>
              </a:spcAft>
              <a:buNone/>
            </a:pPr>
            <a:r>
              <a:rPr lang="en" sz="1600" b="1">
                <a:solidFill>
                  <a:srgbClr val="1D7E74"/>
                </a:solidFill>
                <a:latin typeface="Roboto"/>
                <a:ea typeface="Roboto"/>
                <a:cs typeface="Roboto"/>
                <a:sym typeface="Roboto"/>
              </a:rPr>
              <a:t>Thinking roles</a:t>
            </a:r>
            <a:endParaRPr sz="1600" b="1">
              <a:solidFill>
                <a:srgbClr val="1D7E74"/>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C3389A-FA0F-38B9-5F04-4DAD6D99BD8B}"/>
              </a:ext>
            </a:extLst>
          </p:cNvPr>
          <p:cNvGraphicFramePr>
            <a:graphicFrameLocks noGrp="1"/>
          </p:cNvGraphicFramePr>
          <p:nvPr>
            <p:extLst>
              <p:ext uri="{D42A27DB-BD31-4B8C-83A1-F6EECF244321}">
                <p14:modId xmlns:p14="http://schemas.microsoft.com/office/powerpoint/2010/main" val="3978525674"/>
              </p:ext>
            </p:extLst>
          </p:nvPr>
        </p:nvGraphicFramePr>
        <p:xfrm>
          <a:off x="698740" y="542544"/>
          <a:ext cx="7746520" cy="4058411"/>
        </p:xfrm>
        <a:graphic>
          <a:graphicData uri="http://schemas.openxmlformats.org/drawingml/2006/table">
            <a:tbl>
              <a:tblPr>
                <a:noFill/>
              </a:tblPr>
              <a:tblGrid>
                <a:gridCol w="1772524">
                  <a:extLst>
                    <a:ext uri="{9D8B030D-6E8A-4147-A177-3AD203B41FA5}">
                      <a16:colId xmlns:a16="http://schemas.microsoft.com/office/drawing/2014/main" val="3589574275"/>
                    </a:ext>
                  </a:extLst>
                </a:gridCol>
                <a:gridCol w="3391823">
                  <a:extLst>
                    <a:ext uri="{9D8B030D-6E8A-4147-A177-3AD203B41FA5}">
                      <a16:colId xmlns:a16="http://schemas.microsoft.com/office/drawing/2014/main" val="900972658"/>
                    </a:ext>
                  </a:extLst>
                </a:gridCol>
                <a:gridCol w="2582173">
                  <a:extLst>
                    <a:ext uri="{9D8B030D-6E8A-4147-A177-3AD203B41FA5}">
                      <a16:colId xmlns:a16="http://schemas.microsoft.com/office/drawing/2014/main" val="1473160855"/>
                    </a:ext>
                  </a:extLst>
                </a:gridCol>
              </a:tblGrid>
              <a:tr h="554322">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Description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384784296"/>
                  </a:ext>
                </a:extLst>
              </a:tr>
              <a:tr h="1311747">
                <a:tc>
                  <a:txBody>
                    <a:bodyPr/>
                    <a:lstStyle/>
                    <a:p>
                      <a:pPr marL="0" lvl="0" indent="0" algn="l" rtl="0">
                        <a:spcBef>
                          <a:spcPts val="0"/>
                        </a:spcBef>
                        <a:spcAft>
                          <a:spcPts val="0"/>
                        </a:spcAft>
                        <a:buNone/>
                      </a:pPr>
                      <a:r>
                        <a:rPr lang="en" dirty="0"/>
                        <a:t>Project Manager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overall project planning, scheduling, and coordination, ensuring that the project is completed within scope, budget, and timeline.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65833102"/>
                  </a:ext>
                </a:extLst>
              </a:tr>
              <a:tr h="880595">
                <a:tc>
                  <a:txBody>
                    <a:bodyPr/>
                    <a:lstStyle/>
                    <a:p>
                      <a:pPr marL="0" lvl="0" indent="0" algn="l" rtl="0">
                        <a:spcBef>
                          <a:spcPts val="0"/>
                        </a:spcBef>
                        <a:spcAft>
                          <a:spcPts val="0"/>
                        </a:spcAft>
                        <a:buNone/>
                      </a:pPr>
                      <a:r>
                        <a:rPr lang="en"/>
                        <a:t>Resource Investigator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041928306"/>
                  </a:ext>
                </a:extLst>
              </a:tr>
              <a:tr h="1311747">
                <a:tc>
                  <a:txBody>
                    <a:bodyPr/>
                    <a:lstStyle/>
                    <a:p>
                      <a:pPr marL="0" lvl="0" indent="0" algn="l" rtl="0">
                        <a:spcBef>
                          <a:spcPts val="0"/>
                        </a:spcBef>
                        <a:spcAft>
                          <a:spcPts val="0"/>
                        </a:spcAft>
                        <a:buNone/>
                      </a:pPr>
                      <a:r>
                        <a:rPr lang="en"/>
                        <a:t>Software Developer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writing the code and developing the software that will enable the Bluetooth audio camera system to work effectively.</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131230004"/>
                  </a:ext>
                </a:extLst>
              </a:tr>
            </a:tbl>
          </a:graphicData>
        </a:graphic>
      </p:graphicFrame>
    </p:spTree>
    <p:extLst>
      <p:ext uri="{BB962C8B-B14F-4D97-AF65-F5344CB8AC3E}">
        <p14:creationId xmlns:p14="http://schemas.microsoft.com/office/powerpoint/2010/main" val="252805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769FAA-1F35-D1A7-D712-E364B27F66E6}"/>
              </a:ext>
            </a:extLst>
          </p:cNvPr>
          <p:cNvGraphicFramePr>
            <a:graphicFrameLocks noGrp="1"/>
          </p:cNvGraphicFramePr>
          <p:nvPr>
            <p:extLst>
              <p:ext uri="{D42A27DB-BD31-4B8C-83A1-F6EECF244321}">
                <p14:modId xmlns:p14="http://schemas.microsoft.com/office/powerpoint/2010/main" val="221558398"/>
              </p:ext>
            </p:extLst>
          </p:nvPr>
        </p:nvGraphicFramePr>
        <p:xfrm>
          <a:off x="636335" y="434187"/>
          <a:ext cx="8210299" cy="4210133"/>
        </p:xfrm>
        <a:graphic>
          <a:graphicData uri="http://schemas.openxmlformats.org/drawingml/2006/table">
            <a:tbl>
              <a:tblPr>
                <a:noFill/>
              </a:tblPr>
              <a:tblGrid>
                <a:gridCol w="2236079">
                  <a:extLst>
                    <a:ext uri="{9D8B030D-6E8A-4147-A177-3AD203B41FA5}">
                      <a16:colId xmlns:a16="http://schemas.microsoft.com/office/drawing/2014/main" val="3296775912"/>
                    </a:ext>
                  </a:extLst>
                </a:gridCol>
                <a:gridCol w="3237454">
                  <a:extLst>
                    <a:ext uri="{9D8B030D-6E8A-4147-A177-3AD203B41FA5}">
                      <a16:colId xmlns:a16="http://schemas.microsoft.com/office/drawing/2014/main" val="2035623718"/>
                    </a:ext>
                  </a:extLst>
                </a:gridCol>
                <a:gridCol w="2736766">
                  <a:extLst>
                    <a:ext uri="{9D8B030D-6E8A-4147-A177-3AD203B41FA5}">
                      <a16:colId xmlns:a16="http://schemas.microsoft.com/office/drawing/2014/main" val="2426923224"/>
                    </a:ext>
                  </a:extLst>
                </a:gridCol>
              </a:tblGrid>
              <a:tr h="385551">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959811163"/>
                  </a:ext>
                </a:extLst>
              </a:tr>
              <a:tr h="1423652">
                <a:tc>
                  <a:txBody>
                    <a:bodyPr/>
                    <a:lstStyle/>
                    <a:p>
                      <a:pPr marL="0" lvl="0" indent="0" algn="l" rtl="0">
                        <a:spcBef>
                          <a:spcPts val="0"/>
                        </a:spcBef>
                        <a:spcAft>
                          <a:spcPts val="0"/>
                        </a:spcAft>
                        <a:buNone/>
                      </a:pPr>
                      <a:r>
                        <a:rPr lang="en" dirty="0"/>
                        <a:t>Hardware Developer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designing, building, and testing the physical components of the Bluetooth audio camera system, including the camera and Bluetooth module.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205802193"/>
                  </a:ext>
                </a:extLst>
              </a:tr>
              <a:tr h="446413">
                <a:tc>
                  <a:txBody>
                    <a:bodyPr/>
                    <a:lstStyle/>
                    <a:p>
                      <a:pPr marL="0" lvl="0" indent="0" algn="l" rtl="0">
                        <a:spcBef>
                          <a:spcPts val="0"/>
                        </a:spcBef>
                        <a:spcAft>
                          <a:spcPts val="0"/>
                        </a:spcAft>
                        <a:buNone/>
                      </a:pPr>
                      <a:r>
                        <a:rPr lang="en"/>
                        <a:t>Health and Safety Lead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733744775"/>
                  </a:ext>
                </a:extLst>
              </a:tr>
              <a:tr h="1904500">
                <a:tc>
                  <a:txBody>
                    <a:bodyPr/>
                    <a:lstStyle/>
                    <a:p>
                      <a:pPr marL="0" lvl="0" indent="0" algn="l" rtl="0">
                        <a:spcBef>
                          <a:spcPts val="0"/>
                        </a:spcBef>
                        <a:spcAft>
                          <a:spcPts val="0"/>
                        </a:spcAft>
                        <a:buNone/>
                      </a:pPr>
                      <a:r>
                        <a:rPr lang="en"/>
                        <a:t>Research Analyst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conducting research on the needs and preferences of blind people when it comes to assistive technologies like the Bluetooth audio camera system, as well as analyzing the data collected during user testing.</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4247425873"/>
                  </a:ext>
                </a:extLst>
              </a:tr>
            </a:tbl>
          </a:graphicData>
        </a:graphic>
      </p:graphicFrame>
    </p:spTree>
    <p:extLst>
      <p:ext uri="{BB962C8B-B14F-4D97-AF65-F5344CB8AC3E}">
        <p14:creationId xmlns:p14="http://schemas.microsoft.com/office/powerpoint/2010/main" val="392993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09372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pic>
        <p:nvPicPr>
          <p:cNvPr id="2" name="Picture 1">
            <a:extLst>
              <a:ext uri="{FF2B5EF4-FFF2-40B4-BE49-F238E27FC236}">
                <a16:creationId xmlns:a16="http://schemas.microsoft.com/office/drawing/2014/main" id="{46CD8D00-8F11-D0EE-C86F-78513C204E58}"/>
              </a:ext>
            </a:extLst>
          </p:cNvPr>
          <p:cNvPicPr>
            <a:picLocks noChangeAspect="1"/>
          </p:cNvPicPr>
          <p:nvPr/>
        </p:nvPicPr>
        <p:blipFill>
          <a:blip r:embed="rId3"/>
          <a:stretch>
            <a:fillRect/>
          </a:stretch>
        </p:blipFill>
        <p:spPr>
          <a:xfrm>
            <a:off x="286140" y="477576"/>
            <a:ext cx="8571719" cy="3718882"/>
          </a:xfrm>
          <a:prstGeom prst="rect">
            <a:avLst/>
          </a:prstGeom>
        </p:spPr>
      </p:pic>
    </p:spTree>
    <p:extLst>
      <p:ext uri="{BB962C8B-B14F-4D97-AF65-F5344CB8AC3E}">
        <p14:creationId xmlns:p14="http://schemas.microsoft.com/office/powerpoint/2010/main" val="243826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7704000" cy="2103000"/>
        </p:xfrm>
        <a:graphic>
          <a:graphicData uri="http://schemas.openxmlformats.org/drawingml/2006/table">
            <a:tbl>
              <a:tblPr>
                <a:noFill/>
                <a:tableStyleId>{35C1AAEA-DD99-404A-92F1-077A0D7CBE4A}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Used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rtl="0">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Icons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lt1"/>
                          </a:solidFill>
                          <a:latin typeface="Poppins"/>
                          <a:ea typeface="Poppins"/>
                          <a:cs typeface="Poppins"/>
                          <a:sym typeface="Poppins"/>
                        </a:rPr>
                        <a:t>Editable presentation theme </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lang="en" sz="1100" b="1">
                          <a:solidFill>
                            <a:schemeClr val="dk1"/>
                          </a:solidFill>
                          <a:uFill>
                            <a:noFill/>
                          </a:uFill>
                          <a:latin typeface="Hind"/>
                          <a:ea typeface="Hind"/>
                          <a:cs typeface="Hind"/>
                          <a:sym typeface="Hind"/>
                          <a:hlinkClick r:id="rId9">
                            <a:extLst>
                              <a:ext uri="{A12FA001-AC4F-418D-AE19-62706E023703}">
                                <ahyp:hlinkClr xmlns:ahyp="http://schemas.microsoft.com/office/drawing/2018/hyperlinkcolor" val="tx"/>
                              </a:ext>
                            </a:extLst>
                          </a:hlinkClick>
                        </a:rPr>
                        <a:t>here</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286" name="Google Shape;2286;p40"/>
          <p:cNvSpPr txBox="1"/>
          <p:nvPr/>
        </p:nvSpPr>
        <p:spPr>
          <a:xfrm>
            <a:off x="720000" y="1135163"/>
            <a:ext cx="7704000" cy="3435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Hind"/>
                <a:ea typeface="Hind"/>
                <a:cs typeface="Hind"/>
                <a:sym typeface="Hind"/>
              </a:rPr>
              <a:t>For more info:</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1">
                  <a:extLst>
                    <a:ext uri="{A12FA001-AC4F-418D-AE19-62706E023703}">
                      <ahyp:hlinkClr xmlns:ahyp="http://schemas.microsoft.com/office/drawing/2018/hyperlinkcolor" val="tx"/>
                    </a:ext>
                  </a:extLst>
                </a:hlinkClick>
              </a:rPr>
              <a:t>BLOG</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2">
                  <a:extLst>
                    <a:ext uri="{A12FA001-AC4F-418D-AE19-62706E023703}">
                      <ahyp:hlinkClr xmlns:ahyp="http://schemas.microsoft.com/office/drawing/2018/hyperlinkcolor" val="tx"/>
                    </a:ext>
                  </a:extLst>
                </a:hlinkClick>
              </a:rPr>
              <a:t>FAQ</a:t>
            </a:r>
            <a:r>
              <a:rPr lang="en" sz="1000" b="1">
                <a:solidFill>
                  <a:schemeClr val="dk1"/>
                </a:solidFill>
                <a:latin typeface="Hind"/>
                <a:ea typeface="Hind"/>
                <a:cs typeface="Hind"/>
                <a:sym typeface="Hind"/>
              </a:rPr>
              <a:t>s</a:t>
            </a:r>
            <a:endParaRPr sz="1000" b="1">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Hind"/>
                <a:ea typeface="Hind"/>
                <a:cs typeface="Hind"/>
                <a:sym typeface="Hind"/>
              </a:rPr>
              <a:t>You can visit our sister projects:</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7">
                  <a:extLst>
                    <a:ext uri="{A12FA001-AC4F-418D-AE19-62706E023703}">
                      <ahyp:hlinkClr xmlns:ahyp="http://schemas.microsoft.com/office/drawing/2018/hyperlinkcolor" val="tx"/>
                    </a:ext>
                  </a:extLst>
                </a:hlinkClick>
              </a:rPr>
              <a:t>VIDEVO</a:t>
            </a:r>
            <a:endParaRPr sz="600" b="1">
              <a:solidFill>
                <a:schemeClr val="dk1"/>
              </a:solidFill>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312" name="Google Shape;2312;p42"/>
          <p:cNvSpPr txBox="1">
            <a:spLocks noGrp="1"/>
          </p:cNvSpPr>
          <p:nvPr>
            <p:ph type="subTitle" idx="1"/>
          </p:nvPr>
        </p:nvSpPr>
        <p:spPr>
          <a:xfrm>
            <a:off x="2084999" y="2090125"/>
            <a:ext cx="49737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closest planet to the Sun and the smallest one of them all</a:t>
            </a:r>
            <a:endParaRPr/>
          </a:p>
        </p:txBody>
      </p:sp>
      <p:sp>
        <p:nvSpPr>
          <p:cNvPr id="2369" name="Google Shape;2369;p46"/>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Efficiency</a:t>
            </a:r>
            <a:endParaRPr>
              <a:solidFill>
                <a:schemeClr val="dk1"/>
              </a:solidFill>
            </a:endParaRPr>
          </a:p>
        </p:txBody>
      </p:sp>
      <p:sp>
        <p:nvSpPr>
          <p:cNvPr id="2371" name="Google Shape;2371;p46"/>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Innovation</a:t>
            </a:r>
            <a:endParaRPr>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1212113" y="1325975"/>
            <a:ext cx="2579101" cy="31697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Evaluation</a:t>
            </a:r>
            <a:r>
              <a:rPr lang="en"/>
              <a:t> criteria</a:t>
            </a:r>
            <a:endParaRPr/>
          </a:p>
        </p:txBody>
      </p:sp>
      <p:sp>
        <p:nvSpPr>
          <p:cNvPr id="2378" name="Google Shape;2378;p47"/>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very cold planet full of iron oxide dust</a:t>
            </a:r>
            <a:endParaRP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our Solar System</a:t>
            </a:r>
            <a:endParaRPr/>
          </a:p>
        </p:txBody>
      </p:sp>
      <p:sp>
        <p:nvSpPr>
          <p:cNvPr id="2380" name="Google Shape;2380;p47"/>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gastly planet composed mostly of hydrogen and helium</a:t>
            </a:r>
            <a:endParaRPr/>
          </a:p>
        </p:txBody>
      </p:sp>
      <p:sp>
        <p:nvSpPr>
          <p:cNvPr id="2381" name="Google Shape;2381;p47"/>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Effectiveness</a:t>
            </a:r>
            <a:endParaRPr/>
          </a:p>
        </p:txBody>
      </p:sp>
      <p:sp>
        <p:nvSpPr>
          <p:cNvPr id="2383" name="Google Shape;2383;p47"/>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Relevance</a:t>
            </a:r>
            <a:endParaRPr/>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405225" y="344815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4405225" y="408750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4405225" y="281597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3" name="Google Shape;2393;p48"/>
          <p:cNvCxnSpPr>
            <a:endCxn id="2389" idx="2"/>
          </p:cNvCxnSpPr>
          <p:nvPr/>
        </p:nvCxnSpPr>
        <p:spPr>
          <a:xfrm>
            <a:off x="2674225" y="1869375"/>
            <a:ext cx="1731000" cy="438300"/>
          </a:xfrm>
          <a:prstGeom prst="bentConnector3">
            <a:avLst>
              <a:gd name="adj1" fmla="val 50000"/>
            </a:avLst>
          </a:prstGeom>
          <a:noFill/>
          <a:ln w="9525" cap="flat" cmpd="sng">
            <a:solidFill>
              <a:schemeClr val="accent3"/>
            </a:solidFill>
            <a:prstDash val="solid"/>
            <a:round/>
            <a:headEnd type="none" w="med" len="med"/>
            <a:tailEnd type="none" w="med" len="med"/>
          </a:ln>
        </p:spPr>
      </p:cxnSp>
      <p:cxnSp>
        <p:nvCxnSpPr>
          <p:cNvPr id="2394" name="Google Shape;2394;p48"/>
          <p:cNvCxnSpPr>
            <a:stCxn id="2395" idx="3"/>
            <a:endCxn id="2392" idx="2"/>
          </p:cNvCxnSpPr>
          <p:nvPr/>
        </p:nvCxnSpPr>
        <p:spPr>
          <a:xfrm rot="10800000" flipH="1">
            <a:off x="2674150" y="2982904"/>
            <a:ext cx="1731000" cy="435000"/>
          </a:xfrm>
          <a:prstGeom prst="bentConnector3">
            <a:avLst>
              <a:gd name="adj1" fmla="val 50002"/>
            </a:avLst>
          </a:prstGeom>
          <a:noFill/>
          <a:ln w="9525" cap="flat" cmpd="sng">
            <a:solidFill>
              <a:schemeClr val="accent3"/>
            </a:solidFill>
            <a:prstDash val="solid"/>
            <a:round/>
            <a:headEnd type="none" w="med" len="med"/>
            <a:tailEnd type="none" w="med" len="med"/>
          </a:ln>
        </p:spPr>
      </p:cxnSp>
      <p:cxnSp>
        <p:nvCxnSpPr>
          <p:cNvPr id="2396" name="Google Shape;2396;p48"/>
          <p:cNvCxnSpPr>
            <a:stCxn id="2397" idx="1"/>
            <a:endCxn id="2390" idx="6"/>
          </p:cNvCxnSpPr>
          <p:nvPr/>
        </p:nvCxnSpPr>
        <p:spPr>
          <a:xfrm flipH="1">
            <a:off x="4738730" y="1869525"/>
            <a:ext cx="1731000" cy="1745700"/>
          </a:xfrm>
          <a:prstGeom prst="bentConnector3">
            <a:avLst>
              <a:gd name="adj1" fmla="val 31381"/>
            </a:avLst>
          </a:prstGeom>
          <a:noFill/>
          <a:ln w="9525" cap="flat" cmpd="sng">
            <a:solidFill>
              <a:schemeClr val="accent3"/>
            </a:solidFill>
            <a:prstDash val="solid"/>
            <a:round/>
            <a:headEnd type="none" w="med" len="med"/>
            <a:tailEnd type="none" w="med" len="med"/>
          </a:ln>
        </p:spPr>
      </p:cxnSp>
      <p:cxnSp>
        <p:nvCxnSpPr>
          <p:cNvPr id="2398" name="Google Shape;2398;p48"/>
          <p:cNvCxnSpPr>
            <a:stCxn id="2399" idx="1"/>
            <a:endCxn id="2391" idx="6"/>
          </p:cNvCxnSpPr>
          <p:nvPr/>
        </p:nvCxnSpPr>
        <p:spPr>
          <a:xfrm flipH="1">
            <a:off x="4738730" y="3417904"/>
            <a:ext cx="1731000" cy="836400"/>
          </a:xfrm>
          <a:prstGeom prst="bentConnector3">
            <a:avLst>
              <a:gd name="adj1" fmla="val 18101"/>
            </a:avLst>
          </a:prstGeom>
          <a:noFill/>
          <a:ln w="9525" cap="flat" cmpd="sng">
            <a:solidFill>
              <a:schemeClr val="accent3"/>
            </a:solidFill>
            <a:prstDash val="solid"/>
            <a:round/>
            <a:headEnd type="none" w="med" len="med"/>
            <a:tailEnd type="none" w="med" len="med"/>
          </a:ln>
        </p:spPr>
      </p:cxnSp>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48"/>
          <p:cNvSpPr txBox="1">
            <a:spLocks noGrp="1"/>
          </p:cNvSpPr>
          <p:nvPr>
            <p:ph type="subTitle" idx="4294967295"/>
          </p:nvPr>
        </p:nvSpPr>
        <p:spPr>
          <a:xfrm>
            <a:off x="720080" y="196237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a:spLocks noGrp="1"/>
          </p:cNvSpPr>
          <p:nvPr>
            <p:ph type="subTitle" idx="4294967295"/>
          </p:nvPr>
        </p:nvSpPr>
        <p:spPr>
          <a:xfrm>
            <a:off x="6469921" y="196237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a:spLocks noGrp="1"/>
          </p:cNvSpPr>
          <p:nvPr>
            <p:ph type="subTitle" idx="4294967295"/>
          </p:nvPr>
        </p:nvSpPr>
        <p:spPr>
          <a:xfrm>
            <a:off x="719996" y="352380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a:spLocks noGrp="1"/>
          </p:cNvSpPr>
          <p:nvPr>
            <p:ph type="subTitle" idx="4294967295"/>
          </p:nvPr>
        </p:nvSpPr>
        <p:spPr>
          <a:xfrm>
            <a:off x="6469803" y="352380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a:spLocks noGrp="1"/>
          </p:cNvSpPr>
          <p:nvPr>
            <p:ph type="subTitle" idx="4294967295"/>
          </p:nvPr>
        </p:nvSpPr>
        <p:spPr>
          <a:xfrm>
            <a:off x="719950" y="1630725"/>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397" name="Google Shape;2397;p48"/>
          <p:cNvSpPr txBox="1">
            <a:spLocks noGrp="1"/>
          </p:cNvSpPr>
          <p:nvPr>
            <p:ph type="subTitle" idx="4294967295"/>
          </p:nvPr>
        </p:nvSpPr>
        <p:spPr>
          <a:xfrm>
            <a:off x="6469730" y="1630725"/>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395" name="Google Shape;2395;p48"/>
          <p:cNvSpPr txBox="1">
            <a:spLocks noGrp="1"/>
          </p:cNvSpPr>
          <p:nvPr>
            <p:ph type="subTitle" idx="4294967295"/>
          </p:nvPr>
        </p:nvSpPr>
        <p:spPr>
          <a:xfrm>
            <a:off x="719950" y="3179104"/>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399" name="Google Shape;2399;p48"/>
          <p:cNvSpPr txBox="1">
            <a:spLocks noGrp="1"/>
          </p:cNvSpPr>
          <p:nvPr>
            <p:ph type="subTitle" idx="4294967295"/>
          </p:nvPr>
        </p:nvSpPr>
        <p:spPr>
          <a:xfrm>
            <a:off x="6469730" y="3179104"/>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Machinery</a:t>
            </a:r>
            <a:endParaRPr>
              <a:solidFill>
                <a:schemeClr val="dk1"/>
              </a:solidFill>
            </a:endParaRPr>
          </a:p>
        </p:txBody>
      </p:sp>
      <p:sp>
        <p:nvSpPr>
          <p:cNvPr id="2421" name="Google Shape;2421;p4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Hardware</a:t>
            </a:r>
            <a:endParaRPr>
              <a:solidFill>
                <a:schemeClr val="dk1"/>
              </a:solidFill>
            </a:endParaRPr>
          </a:p>
        </p:txBody>
      </p:sp>
      <p:sp>
        <p:nvSpPr>
          <p:cNvPr id="2422" name="Google Shape;2422;p4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Robotics</a:t>
            </a:r>
            <a:endParaRPr>
              <a:solidFill>
                <a:schemeClr val="dk1"/>
              </a:solidFill>
            </a:endParaRPr>
          </a:p>
        </p:txBody>
      </p:sp>
      <p:sp>
        <p:nvSpPr>
          <p:cNvPr id="2423" name="Google Shape;2423;p4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Building</a:t>
            </a:r>
            <a:endParaRPr>
              <a:solidFill>
                <a:schemeClr val="dk1"/>
              </a:solidFill>
            </a:endParaRPr>
          </a:p>
        </p:txBody>
      </p:sp>
      <p:pic>
        <p:nvPicPr>
          <p:cNvPr id="2424" name="Google Shape;2424;p49"/>
          <p:cNvPicPr preferRelativeResize="0">
            <a:picLocks noGrp="1"/>
          </p:cNvPicPr>
          <p:nvPr>
            <p:ph type="pic" idx="9"/>
          </p:nvPr>
        </p:nvPicPr>
        <p:blipFill rotWithShape="1">
          <a:blip r:embed="rId3">
            <a:alphaModFix/>
          </a:blip>
          <a:srcRect l="16363" t="248" r="23720" b="248"/>
          <a:stretch/>
        </p:blipFill>
        <p:spPr>
          <a:xfrm>
            <a:off x="921425" y="1443900"/>
            <a:ext cx="2579101" cy="2854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Study</a:t>
            </a:r>
            <a:r>
              <a:rPr lang="en"/>
              <a:t> process</a:t>
            </a:r>
            <a:endParaRPr>
              <a:solidFill>
                <a:schemeClr val="dk1"/>
              </a:solidFill>
            </a:endParaRPr>
          </a:p>
        </p:txBody>
      </p:sp>
      <p:sp>
        <p:nvSpPr>
          <p:cNvPr id="2430" name="Google Shape;2430;p50"/>
          <p:cNvSpPr txBox="1">
            <a:spLocks noGrp="1"/>
          </p:cNvSpPr>
          <p:nvPr>
            <p:ph type="subTitle" idx="4294967295"/>
          </p:nvPr>
        </p:nvSpPr>
        <p:spPr>
          <a:xfrm>
            <a:off x="727100" y="3986251"/>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a:spLocks noGrp="1"/>
          </p:cNvSpPr>
          <p:nvPr>
            <p:ph type="title" idx="4294967295"/>
          </p:nvPr>
        </p:nvSpPr>
        <p:spPr>
          <a:xfrm>
            <a:off x="727100"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Study</a:t>
            </a:r>
            <a:endParaRPr sz="2400">
              <a:solidFill>
                <a:schemeClr val="dk1"/>
              </a:solidFill>
            </a:endParaRPr>
          </a:p>
        </p:txBody>
      </p:sp>
      <p:sp>
        <p:nvSpPr>
          <p:cNvPr id="2432" name="Google Shape;2432;p50"/>
          <p:cNvSpPr txBox="1">
            <a:spLocks noGrp="1"/>
          </p:cNvSpPr>
          <p:nvPr>
            <p:ph type="subTitle" idx="4294967295"/>
          </p:nvPr>
        </p:nvSpPr>
        <p:spPr>
          <a:xfrm>
            <a:off x="2595558" y="3275773"/>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doesn’t have a solid surface</a:t>
            </a:r>
            <a:endParaRPr>
              <a:solidFill>
                <a:schemeClr val="dk1"/>
              </a:solidFill>
            </a:endParaRPr>
          </a:p>
        </p:txBody>
      </p:sp>
      <p:sp>
        <p:nvSpPr>
          <p:cNvPr id="2433" name="Google Shape;2433;p50"/>
          <p:cNvSpPr txBox="1">
            <a:spLocks noGrp="1"/>
          </p:cNvSpPr>
          <p:nvPr>
            <p:ph type="title" idx="4294967295"/>
          </p:nvPr>
        </p:nvSpPr>
        <p:spPr>
          <a:xfrm>
            <a:off x="259555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Understand</a:t>
            </a:r>
            <a:endParaRPr sz="2400"/>
          </a:p>
        </p:txBody>
      </p:sp>
      <p:sp>
        <p:nvSpPr>
          <p:cNvPr id="2434" name="Google Shape;2434;p50"/>
          <p:cNvSpPr txBox="1">
            <a:spLocks noGrp="1"/>
          </p:cNvSpPr>
          <p:nvPr>
            <p:ph type="subTitle" idx="4294967295"/>
          </p:nvPr>
        </p:nvSpPr>
        <p:spPr>
          <a:xfrm>
            <a:off x="4464017" y="3986269"/>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a:spLocks noGrp="1"/>
          </p:cNvSpPr>
          <p:nvPr>
            <p:ph type="title" idx="4294967295"/>
          </p:nvPr>
        </p:nvSpPr>
        <p:spPr>
          <a:xfrm>
            <a:off x="4464029"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Remember</a:t>
            </a:r>
            <a:endParaRPr sz="2400">
              <a:solidFill>
                <a:schemeClr val="dk1"/>
              </a:solidFill>
            </a:endParaRPr>
          </a:p>
        </p:txBody>
      </p:sp>
      <p:sp>
        <p:nvSpPr>
          <p:cNvPr id="2436" name="Google Shape;2436;p50"/>
          <p:cNvSpPr txBox="1">
            <a:spLocks noGrp="1"/>
          </p:cNvSpPr>
          <p:nvPr>
            <p:ph type="subTitle" idx="4294967295"/>
          </p:nvPr>
        </p:nvSpPr>
        <p:spPr>
          <a:xfrm>
            <a:off x="6332475" y="3275768"/>
            <a:ext cx="2084400" cy="6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a:spLocks noGrp="1"/>
          </p:cNvSpPr>
          <p:nvPr>
            <p:ph type="title" idx="4294967295"/>
          </p:nvPr>
        </p:nvSpPr>
        <p:spPr>
          <a:xfrm>
            <a:off x="633249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Exercise</a:t>
            </a:r>
            <a:endParaRPr sz="240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a:spLocks noGrp="1"/>
          </p:cNvSpPr>
          <p:nvPr>
            <p:ph type="title" idx="4294967295"/>
          </p:nvPr>
        </p:nvSpPr>
        <p:spPr>
          <a:xfrm>
            <a:off x="5060109"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a:spLocks noGrp="1"/>
          </p:cNvSpPr>
          <p:nvPr>
            <p:ph type="title" idx="4294967295"/>
          </p:nvPr>
        </p:nvSpPr>
        <p:spPr>
          <a:xfrm>
            <a:off x="6928559"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50"/>
          <p:cNvSpPr/>
          <p:nvPr/>
        </p:nvSpPr>
        <p:spPr>
          <a:xfrm>
            <a:off x="7217273" y="13725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stCxn id="2438" idx="2"/>
            <a:endCxn id="2431" idx="0"/>
          </p:cNvCxnSpPr>
          <p:nvPr/>
        </p:nvCxnSpPr>
        <p:spPr>
          <a:xfrm>
            <a:off x="1769300"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stCxn id="2443" idx="2"/>
            <a:endCxn id="2439" idx="0"/>
          </p:cNvCxnSpPr>
          <p:nvPr/>
        </p:nvCxnSpPr>
        <p:spPr>
          <a:xfrm>
            <a:off x="3637758" y="17782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6209"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stCxn id="2444" idx="2"/>
            <a:endCxn id="2440" idx="0"/>
          </p:cNvCxnSpPr>
          <p:nvPr/>
        </p:nvCxnSpPr>
        <p:spPr>
          <a:xfrm>
            <a:off x="5503475" y="2488750"/>
            <a:ext cx="2700" cy="365700"/>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stCxn id="2445" idx="2"/>
            <a:endCxn id="2441" idx="0"/>
          </p:cNvCxnSpPr>
          <p:nvPr/>
        </p:nvCxnSpPr>
        <p:spPr>
          <a:xfrm>
            <a:off x="7369200" y="1778250"/>
            <a:ext cx="5400" cy="365700"/>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74659" y="2583475"/>
            <a:ext cx="0" cy="3759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882475"/>
            <a:ext cx="77040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a:picLocks noGrp="1"/>
          </p:cNvPicPr>
          <p:nvPr>
            <p:ph type="pic" idx="2"/>
          </p:nvPr>
        </p:nvPicPr>
        <p:blipFill rotWithShape="1">
          <a:blip r:embed="rId3">
            <a:alphaModFix/>
          </a:blip>
          <a:srcRect t="42017" b="42017"/>
          <a:stretch/>
        </p:blipFill>
        <p:spPr>
          <a:xfrm>
            <a:off x="720000" y="2416025"/>
            <a:ext cx="7704000" cy="1845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0"/>
        <p:cNvGrpSpPr/>
        <p:nvPr/>
      </p:nvGrpSpPr>
      <p:grpSpPr>
        <a:xfrm>
          <a:off x="0" y="0"/>
          <a:ext cx="0" cy="0"/>
          <a:chOff x="0" y="0"/>
          <a:chExt cx="0" cy="0"/>
        </a:xfrm>
      </p:grpSpPr>
      <p:sp>
        <p:nvSpPr>
          <p:cNvPr id="2511" name="Google Shape;2511;p55"/>
          <p:cNvSpPr txBox="1">
            <a:spLocks noGrp="1"/>
          </p:cNvSpPr>
          <p:nvPr>
            <p:ph type="title"/>
          </p:nvPr>
        </p:nvSpPr>
        <p:spPr>
          <a:xfrm>
            <a:off x="720000" y="4015675"/>
            <a:ext cx="7704000" cy="5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A picture is worth</a:t>
            </a:r>
            <a:r>
              <a:rPr lang="en">
                <a:solidFill>
                  <a:schemeClr val="dk1"/>
                </a:solidFill>
              </a:rPr>
              <a:t> a thousand words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713100" y="1599713"/>
            <a:ext cx="4265700" cy="11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An image reinforces</a:t>
            </a:r>
            <a:r>
              <a:rPr lang="en">
                <a:solidFill>
                  <a:schemeClr val="dk1"/>
                </a:solidFill>
              </a:rPr>
              <a:t> the concept</a:t>
            </a:r>
            <a:endParaRPr>
              <a:solidFill>
                <a:schemeClr val="dk1"/>
              </a:solidFill>
            </a:endParaRPr>
          </a:p>
        </p:txBody>
      </p:sp>
      <p:sp>
        <p:nvSpPr>
          <p:cNvPr id="2517" name="Google Shape;2517;p56"/>
          <p:cNvSpPr txBox="1">
            <a:spLocks noGrp="1"/>
          </p:cNvSpPr>
          <p:nvPr>
            <p:ph type="subTitle" idx="1"/>
          </p:nvPr>
        </p:nvSpPr>
        <p:spPr>
          <a:xfrm>
            <a:off x="713131" y="2676163"/>
            <a:ext cx="4265700" cy="86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251225" y="1195450"/>
            <a:ext cx="2748301" cy="275250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7"/>
          <p:cNvSpPr txBox="1">
            <a:spLocks noGrp="1"/>
          </p:cNvSpPr>
          <p:nvPr>
            <p:ph type="title"/>
          </p:nvPr>
        </p:nvSpPr>
        <p:spPr>
          <a:xfrm>
            <a:off x="1788075" y="913275"/>
            <a:ext cx="5567700" cy="11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10,000,000</a:t>
            </a:r>
            <a:endParaRPr/>
          </a:p>
        </p:txBody>
      </p:sp>
      <p:sp>
        <p:nvSpPr>
          <p:cNvPr id="2524" name="Google Shape;2524;p57"/>
          <p:cNvSpPr txBox="1">
            <a:spLocks noGrp="1"/>
          </p:cNvSpPr>
          <p:nvPr>
            <p:ph type="subTitle" idx="1"/>
          </p:nvPr>
        </p:nvSpPr>
        <p:spPr>
          <a:xfrm>
            <a:off x="1788076" y="2215550"/>
            <a:ext cx="55677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2525" name="Google Shape;2525;p57"/>
          <p:cNvPicPr preferRelativeResize="0">
            <a:picLocks noGrp="1"/>
          </p:cNvPicPr>
          <p:nvPr>
            <p:ph type="pic" idx="2"/>
          </p:nvPr>
        </p:nvPicPr>
        <p:blipFill rotWithShape="1">
          <a:blip r:embed="rId3">
            <a:alphaModFix/>
          </a:blip>
          <a:srcRect l="845" t="30668" r="864" b="11866"/>
          <a:stretch/>
        </p:blipFill>
        <p:spPr>
          <a:xfrm>
            <a:off x="1788125" y="2772325"/>
            <a:ext cx="5567699" cy="18310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59"/>
          <p:cNvSpPr txBox="1">
            <a:spLocks noGrp="1"/>
          </p:cNvSpPr>
          <p:nvPr>
            <p:ph type="title"/>
          </p:nvPr>
        </p:nvSpPr>
        <p:spPr>
          <a:xfrm>
            <a:off x="3370705" y="54000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2537" name="Google Shape;2537;p59"/>
          <p:cNvSpPr txBox="1">
            <a:spLocks noGrp="1"/>
          </p:cNvSpPr>
          <p:nvPr>
            <p:ph type="subTitle" idx="1"/>
          </p:nvPr>
        </p:nvSpPr>
        <p:spPr>
          <a:xfrm>
            <a:off x="3370751" y="1361520"/>
            <a:ext cx="5062500" cy="405900"/>
          </a:xfrm>
          <a:prstGeom prst="rect">
            <a:avLst/>
          </a:prstGeom>
        </p:spPr>
        <p:txBody>
          <a:bodyPr spcFirstLastPara="1" wrap="square" lIns="91425" tIns="91425" rIns="91425" bIns="91425" anchor="ctr" anchorCtr="0">
            <a:noAutofit/>
          </a:bodyPr>
          <a:lstStyle/>
          <a:p>
            <a:pPr marL="0" lvl="0" indent="-89999" algn="ctr" rtl="0">
              <a:spcBef>
                <a:spcPts val="0"/>
              </a:spcBef>
              <a:spcAft>
                <a:spcPts val="0"/>
              </a:spcAft>
              <a:buNone/>
            </a:pPr>
            <a:r>
              <a:rPr lang="en"/>
              <a:t>The Sun’s mass compared to Earth’s</a:t>
            </a:r>
            <a:endParaRPr/>
          </a:p>
        </p:txBody>
      </p:sp>
      <p:sp>
        <p:nvSpPr>
          <p:cNvPr id="2538" name="Google Shape;2538;p59"/>
          <p:cNvSpPr txBox="1">
            <a:spLocks noGrp="1"/>
          </p:cNvSpPr>
          <p:nvPr>
            <p:ph type="title" idx="2"/>
          </p:nvPr>
        </p:nvSpPr>
        <p:spPr>
          <a:xfrm>
            <a:off x="3370751" y="1951115"/>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2539" name="Google Shape;2539;p59"/>
          <p:cNvSpPr txBox="1">
            <a:spLocks noGrp="1"/>
          </p:cNvSpPr>
          <p:nvPr>
            <p:ph type="subTitle" idx="3"/>
          </p:nvPr>
        </p:nvSpPr>
        <p:spPr>
          <a:xfrm>
            <a:off x="3370613" y="2779497"/>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2540" name="Google Shape;2540;p59"/>
          <p:cNvSpPr txBox="1">
            <a:spLocks noGrp="1"/>
          </p:cNvSpPr>
          <p:nvPr>
            <p:ph type="title" idx="4"/>
          </p:nvPr>
        </p:nvSpPr>
        <p:spPr>
          <a:xfrm>
            <a:off x="3370751" y="336223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2541" name="Google Shape;2541;p59"/>
          <p:cNvSpPr txBox="1">
            <a:spLocks noGrp="1"/>
          </p:cNvSpPr>
          <p:nvPr>
            <p:ph type="subTitle" idx="5"/>
          </p:nvPr>
        </p:nvSpPr>
        <p:spPr>
          <a:xfrm>
            <a:off x="3370636" y="4197474"/>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2542" name="Google Shape;2542;p59"/>
          <p:cNvPicPr preferRelativeResize="0">
            <a:picLocks noGrp="1"/>
          </p:cNvPicPr>
          <p:nvPr>
            <p:ph type="pic" idx="6"/>
          </p:nvPr>
        </p:nvPicPr>
        <p:blipFill rotWithShape="1">
          <a:blip r:embed="rId3">
            <a:alphaModFix/>
          </a:blip>
          <a:srcRect l="30343" r="30347"/>
          <a:stretch/>
        </p:blipFill>
        <p:spPr>
          <a:xfrm>
            <a:off x="710738" y="540000"/>
            <a:ext cx="2397002" cy="406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9" name="Google Shape;2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2551" name="Google Shape;2551;p60"/>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2552" name="Google Shape;2552;p60"/>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sp>
        <p:nvSpPr>
          <p:cNvPr id="2553" name="Google Shape;2553;p60"/>
          <p:cNvSpPr/>
          <p:nvPr/>
        </p:nvSpPr>
        <p:spPr>
          <a:xfrm>
            <a:off x="1412716"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name="adj1" fmla="val 10800000"/>
              <a:gd name="adj2" fmla="val 35712"/>
              <a:gd name="adj3" fmla="val 1760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name="adj1" fmla="val 10800000"/>
              <a:gd name="adj2" fmla="val 17839676"/>
              <a:gd name="adj3" fmla="val 1644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6" name="Google Shape;2556;p60"/>
          <p:cNvSpPr/>
          <p:nvPr/>
        </p:nvSpPr>
        <p:spPr>
          <a:xfrm rot="5400000">
            <a:off x="4017969" y="1570725"/>
            <a:ext cx="1114500" cy="1114500"/>
          </a:xfrm>
          <a:prstGeom prst="blockArc">
            <a:avLst>
              <a:gd name="adj1" fmla="val 10800000"/>
              <a:gd name="adj2" fmla="val 14931375"/>
              <a:gd name="adj3" fmla="val 17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7" name="Google Shape;2557;p60"/>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558" name="Google Shape;2558;p60"/>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559" name="Google Shape;2559;p60"/>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560" name="Google Shape;2560;p60"/>
          <p:cNvSpPr txBox="1">
            <a:spLocks noGrp="1"/>
          </p:cNvSpPr>
          <p:nvPr>
            <p:ph type="title" idx="7"/>
          </p:nvPr>
        </p:nvSpPr>
        <p:spPr>
          <a:xfrm>
            <a:off x="147317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50%</a:t>
            </a:r>
            <a:endParaRPr/>
          </a:p>
        </p:txBody>
      </p:sp>
      <p:sp>
        <p:nvSpPr>
          <p:cNvPr id="2561" name="Google Shape;2561;p60"/>
          <p:cNvSpPr txBox="1">
            <a:spLocks noGrp="1"/>
          </p:cNvSpPr>
          <p:nvPr>
            <p:ph type="title" idx="8"/>
          </p:nvPr>
        </p:nvSpPr>
        <p:spPr>
          <a:xfrm>
            <a:off x="412912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20%</a:t>
            </a:r>
            <a:endParaRPr/>
          </a:p>
        </p:txBody>
      </p:sp>
      <p:sp>
        <p:nvSpPr>
          <p:cNvPr id="2562" name="Google Shape;2562;p60"/>
          <p:cNvSpPr txBox="1">
            <a:spLocks noGrp="1"/>
          </p:cNvSpPr>
          <p:nvPr>
            <p:ph type="title" idx="9"/>
          </p:nvPr>
        </p:nvSpPr>
        <p:spPr>
          <a:xfrm>
            <a:off x="6785050"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6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2"/>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5" name="Google Shape;2595;p63"/>
          <p:cNvPicPr preferRelativeResize="0"/>
          <p:nvPr/>
        </p:nvPicPr>
        <p:blipFill rotWithShape="1">
          <a:blip r:embed="rId3">
            <a:alphaModFix/>
          </a:blip>
          <a:srcRect l="8977" r="59871"/>
          <a:stretch/>
        </p:blipFill>
        <p:spPr>
          <a:xfrm>
            <a:off x="5571575" y="918025"/>
            <a:ext cx="1655750" cy="2989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5"/>
          <p:cNvSpPr/>
          <p:nvPr/>
        </p:nvSpPr>
        <p:spPr>
          <a:xfrm>
            <a:off x="828576" y="18174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What is Auidio Interface with Camera (AIC)</a:t>
            </a:r>
            <a:endParaRPr dirty="0"/>
          </a:p>
        </p:txBody>
      </p:sp>
      <p:sp>
        <p:nvSpPr>
          <p:cNvPr id="2331" name="Google Shape;2331;p44"/>
          <p:cNvSpPr txBox="1">
            <a:spLocks noGrp="1"/>
          </p:cNvSpPr>
          <p:nvPr>
            <p:ph type="subTitle" idx="1"/>
          </p:nvPr>
        </p:nvSpPr>
        <p:spPr>
          <a:xfrm>
            <a:off x="1206900"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smallest one in the entire Solar System. This planet's name has nothing to do with the liquid metal, since Mercury was named after the Roman messenger god. Earth's Moon, which means there are a lot of craters and plains</a:t>
            </a:r>
            <a:endParaRPr dirty="0"/>
          </a:p>
        </p:txBody>
      </p:sp>
      <p:sp>
        <p:nvSpPr>
          <p:cNvPr id="2332" name="Google Shape;2332;p44"/>
          <p:cNvSpPr txBox="1">
            <a:spLocks noGrp="1"/>
          </p:cNvSpPr>
          <p:nvPr>
            <p:ph type="subTitle" idx="2"/>
          </p:nvPr>
        </p:nvSpPr>
        <p:spPr>
          <a:xfrm>
            <a:off x="4686601"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Teaching</a:t>
            </a:r>
            <a:r>
              <a:rPr lang="en"/>
              <a:t> model</a:t>
            </a:r>
            <a:endParaRPr/>
          </a:p>
        </p:txBody>
      </p:sp>
      <p:sp>
        <p:nvSpPr>
          <p:cNvPr id="2678" name="Google Shape;2678;p66"/>
          <p:cNvSpPr txBox="1">
            <a:spLocks noGrp="1"/>
          </p:cNvSpPr>
          <p:nvPr>
            <p:ph type="subTitle" idx="4294967295"/>
          </p:nvPr>
        </p:nvSpPr>
        <p:spPr>
          <a:xfrm>
            <a:off x="599212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a:spLocks noGrp="1"/>
          </p:cNvSpPr>
          <p:nvPr>
            <p:ph type="title" idx="4294967295"/>
          </p:nvPr>
        </p:nvSpPr>
        <p:spPr>
          <a:xfrm>
            <a:off x="599212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3</a:t>
            </a:r>
            <a:endParaRPr sz="2400">
              <a:solidFill>
                <a:schemeClr val="dk1"/>
              </a:solidFill>
            </a:endParaRPr>
          </a:p>
        </p:txBody>
      </p:sp>
      <p:sp>
        <p:nvSpPr>
          <p:cNvPr id="2680" name="Google Shape;2680;p66"/>
          <p:cNvSpPr txBox="1">
            <a:spLocks noGrp="1"/>
          </p:cNvSpPr>
          <p:nvPr>
            <p:ph type="subTitle" idx="4294967295"/>
          </p:nvPr>
        </p:nvSpPr>
        <p:spPr>
          <a:xfrm>
            <a:off x="97807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a:spLocks noGrp="1"/>
          </p:cNvSpPr>
          <p:nvPr>
            <p:ph type="title" idx="4294967295"/>
          </p:nvPr>
        </p:nvSpPr>
        <p:spPr>
          <a:xfrm>
            <a:off x="97807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1</a:t>
            </a:r>
            <a:endParaRPr sz="2400">
              <a:solidFill>
                <a:schemeClr val="dk1"/>
              </a:solidFill>
            </a:endParaRPr>
          </a:p>
        </p:txBody>
      </p:sp>
      <p:sp>
        <p:nvSpPr>
          <p:cNvPr id="2682" name="Google Shape;2682;p66"/>
          <p:cNvSpPr txBox="1">
            <a:spLocks noGrp="1"/>
          </p:cNvSpPr>
          <p:nvPr>
            <p:ph type="subTitle" idx="4294967295"/>
          </p:nvPr>
        </p:nvSpPr>
        <p:spPr>
          <a:xfrm>
            <a:off x="3485100" y="2534141"/>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a:spLocks noGrp="1"/>
          </p:cNvSpPr>
          <p:nvPr>
            <p:ph type="title" idx="4294967295"/>
          </p:nvPr>
        </p:nvSpPr>
        <p:spPr>
          <a:xfrm>
            <a:off x="3485100"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2</a:t>
            </a:r>
            <a:endParaRPr sz="2400">
              <a:solidFill>
                <a:schemeClr val="dk1"/>
              </a:solidFill>
            </a:endParaRPr>
          </a:p>
        </p:txBody>
      </p:sp>
      <p:sp>
        <p:nvSpPr>
          <p:cNvPr id="2684" name="Google Shape;2684;p66"/>
          <p:cNvSpPr txBox="1">
            <a:spLocks noGrp="1"/>
          </p:cNvSpPr>
          <p:nvPr>
            <p:ph type="title" idx="4294967295"/>
          </p:nvPr>
        </p:nvSpPr>
        <p:spPr>
          <a:xfrm>
            <a:off x="3485100" y="120997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6" name="Google Shape;2686;p66"/>
          <p:cNvCxnSpPr>
            <a:stCxn id="2684" idx="2"/>
            <a:endCxn id="2679" idx="0"/>
          </p:cNvCxnSpPr>
          <p:nvPr/>
        </p:nvCxnSpPr>
        <p:spPr>
          <a:xfrm rot="-5400000" flipH="1">
            <a:off x="56401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7" name="Google Shape;2687;p66"/>
          <p:cNvCxnSpPr>
            <a:stCxn id="2684" idx="2"/>
            <a:endCxn id="2683" idx="0"/>
          </p:cNvCxnSpPr>
          <p:nvPr/>
        </p:nvCxnSpPr>
        <p:spPr>
          <a:xfrm rot="-5400000" flipH="1">
            <a:off x="4386900" y="1917375"/>
            <a:ext cx="370800" cy="6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8" name="Google Shape;2688;p66"/>
          <p:cNvCxnSpPr>
            <a:stCxn id="2680" idx="2"/>
            <a:endCxn id="2689" idx="0"/>
          </p:cNvCxnSpPr>
          <p:nvPr/>
        </p:nvCxnSpPr>
        <p:spPr>
          <a:xfrm>
            <a:off x="2064975" y="3114340"/>
            <a:ext cx="0" cy="215100"/>
          </a:xfrm>
          <a:prstGeom prst="straightConnector1">
            <a:avLst/>
          </a:prstGeom>
          <a:noFill/>
          <a:ln w="9525" cap="flat" cmpd="sng">
            <a:solidFill>
              <a:schemeClr val="accent3"/>
            </a:solidFill>
            <a:prstDash val="solid"/>
            <a:round/>
            <a:headEnd type="none" w="med" len="med"/>
            <a:tailEnd type="none" w="med" len="med"/>
          </a:ln>
        </p:spPr>
      </p:cxnSp>
      <p:sp>
        <p:nvSpPr>
          <p:cNvPr id="2689" name="Google Shape;2689;p66"/>
          <p:cNvSpPr txBox="1"/>
          <p:nvPr/>
        </p:nvSpPr>
        <p:spPr>
          <a:xfrm>
            <a:off x="978075"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Neptune</a:t>
            </a:r>
            <a:endParaRPr sz="2400" b="1">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w="9525" cap="flat" cmpd="sng">
            <a:solidFill>
              <a:schemeClr val="accent3"/>
            </a:solidFill>
            <a:prstDash val="solid"/>
            <a:round/>
            <a:headEnd type="none" w="med" len="med"/>
            <a:tailEnd type="none" w="med" len="med"/>
          </a:ln>
        </p:spPr>
      </p:cxnSp>
      <p:cxnSp>
        <p:nvCxnSpPr>
          <p:cNvPr id="2696" name="Google Shape;2696;p66"/>
          <p:cNvCxnSpPr>
            <a:stCxn id="2678" idx="2"/>
            <a:endCxn id="2693" idx="0"/>
          </p:cNvCxnSpPr>
          <p:nvPr/>
        </p:nvCxnSpPr>
        <p:spPr>
          <a:xfrm>
            <a:off x="7079025" y="3114340"/>
            <a:ext cx="600" cy="2151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122493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a:spLocks noGrp="1"/>
          </p:cNvSpPr>
          <p:nvPr>
            <p:ph type="title" idx="4294967295"/>
          </p:nvPr>
        </p:nvSpPr>
        <p:spPr>
          <a:xfrm>
            <a:off x="31566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a:spLocks noGrp="1"/>
          </p:cNvSpPr>
          <p:nvPr>
            <p:ph type="title" idx="4294967295"/>
          </p:nvPr>
        </p:nvSpPr>
        <p:spPr>
          <a:xfrm>
            <a:off x="508828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a:spLocks noGrp="1"/>
          </p:cNvSpPr>
          <p:nvPr>
            <p:ph type="title" idx="4294967295"/>
          </p:nvPr>
        </p:nvSpPr>
        <p:spPr>
          <a:xfrm>
            <a:off x="701995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stCxn id="2711" idx="3"/>
            <a:endCxn id="2712" idx="1"/>
          </p:cNvCxnSpPr>
          <p:nvPr/>
        </p:nvCxnSpPr>
        <p:spPr>
          <a:xfrm>
            <a:off x="4048809"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stCxn id="2712" idx="3"/>
            <a:endCxn id="2713" idx="1"/>
          </p:cNvCxnSpPr>
          <p:nvPr/>
        </p:nvCxnSpPr>
        <p:spPr>
          <a:xfrm>
            <a:off x="598048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stCxn id="2710" idx="2"/>
            <a:endCxn id="2702" idx="0"/>
          </p:cNvCxnSpPr>
          <p:nvPr/>
        </p:nvCxnSpPr>
        <p:spPr>
          <a:xfrm>
            <a:off x="167103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stCxn id="2711" idx="2"/>
            <a:endCxn id="2704" idx="0"/>
          </p:cNvCxnSpPr>
          <p:nvPr/>
        </p:nvCxnSpPr>
        <p:spPr>
          <a:xfrm>
            <a:off x="3602709" y="2090425"/>
            <a:ext cx="0" cy="1275300"/>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stCxn id="2712" idx="2"/>
            <a:endCxn id="2708" idx="0"/>
          </p:cNvCxnSpPr>
          <p:nvPr/>
        </p:nvCxnSpPr>
        <p:spPr>
          <a:xfrm>
            <a:off x="553438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stCxn id="2713" idx="2"/>
            <a:endCxn id="2707" idx="0"/>
          </p:cNvCxnSpPr>
          <p:nvPr/>
        </p:nvCxnSpPr>
        <p:spPr>
          <a:xfrm>
            <a:off x="7466059" y="2090425"/>
            <a:ext cx="0" cy="12753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Monday:</a:t>
            </a:r>
            <a:endParaRPr sz="1800" b="1">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Tuesday:</a:t>
            </a:r>
            <a:endParaRPr sz="1800" b="1">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Wednesday:</a:t>
            </a:r>
            <a:endParaRPr sz="1800" b="1">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Thursday:</a:t>
            </a:r>
            <a:endParaRPr sz="1800" b="1">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Friday:</a:t>
            </a:r>
            <a:endParaRPr sz="1800" b="1">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Notes:</a:t>
            </a:r>
            <a:endParaRPr sz="2400" b="1">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To do:</a:t>
            </a:r>
            <a:endParaRPr sz="2400" b="1">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Investigation </a:t>
            </a:r>
            <a:r>
              <a:rPr lang="en"/>
              <a:t>steps</a:t>
            </a:r>
            <a:endParaRPr/>
          </a:p>
        </p:txBody>
      </p:sp>
      <p:sp>
        <p:nvSpPr>
          <p:cNvPr id="2745" name="Google Shape;2745;p69"/>
          <p:cNvSpPr txBox="1">
            <a:spLocks noGrp="1"/>
          </p:cNvSpPr>
          <p:nvPr>
            <p:ph type="subTitle" idx="4294967295"/>
          </p:nvPr>
        </p:nvSpPr>
        <p:spPr>
          <a:xfrm>
            <a:off x="3732000" y="1875209"/>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 has a beautiful name, but it’s terribly hot</a:t>
            </a:r>
            <a:endParaRPr>
              <a:solidFill>
                <a:schemeClr val="dk1"/>
              </a:solidFill>
            </a:endParaRPr>
          </a:p>
        </p:txBody>
      </p:sp>
      <p:sp>
        <p:nvSpPr>
          <p:cNvPr id="2746" name="Google Shape;2746;p69"/>
          <p:cNvSpPr txBox="1">
            <a:spLocks noGrp="1"/>
          </p:cNvSpPr>
          <p:nvPr>
            <p:ph type="title" idx="4294967295"/>
          </p:nvPr>
        </p:nvSpPr>
        <p:spPr>
          <a:xfrm>
            <a:off x="3732000" y="1609225"/>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a:spLocks noGrp="1"/>
          </p:cNvSpPr>
          <p:nvPr>
            <p:ph type="subTitle" idx="4294967295"/>
          </p:nvPr>
        </p:nvSpPr>
        <p:spPr>
          <a:xfrm>
            <a:off x="3732000" y="4027534"/>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a:spLocks noGrp="1"/>
          </p:cNvSpPr>
          <p:nvPr>
            <p:ph type="title" idx="4294967295"/>
          </p:nvPr>
        </p:nvSpPr>
        <p:spPr>
          <a:xfrm>
            <a:off x="3732000" y="3761551"/>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a:spLocks noGrp="1"/>
          </p:cNvSpPr>
          <p:nvPr>
            <p:ph type="subTitle" idx="4294967295"/>
          </p:nvPr>
        </p:nvSpPr>
        <p:spPr>
          <a:xfrm>
            <a:off x="3732000" y="2951371"/>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a:spLocks noGrp="1"/>
          </p:cNvSpPr>
          <p:nvPr>
            <p:ph type="title" idx="4294967295"/>
          </p:nvPr>
        </p:nvSpPr>
        <p:spPr>
          <a:xfrm>
            <a:off x="3732000" y="2685388"/>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avLst/>
            <a:gdLst/>
            <a:ahLst/>
            <a:cxnLst/>
            <a:rect l="l" t="t" r="r" b="b"/>
            <a:pathLst>
              <a:path w="1" h="1" extrusionOk="0">
                <a:moveTo>
                  <a:pt x="1" y="1"/>
                </a:move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2" name="Google Shape;2752;p69"/>
          <p:cNvSpPr txBox="1">
            <a:spLocks noGrp="1"/>
          </p:cNvSpPr>
          <p:nvPr>
            <p:ph type="title" idx="4294967295"/>
          </p:nvPr>
        </p:nvSpPr>
        <p:spPr>
          <a:xfrm>
            <a:off x="15951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a:spLocks noGrp="1"/>
          </p:cNvSpPr>
          <p:nvPr>
            <p:ph type="title" idx="4294967295"/>
          </p:nvPr>
        </p:nvSpPr>
        <p:spPr>
          <a:xfrm>
            <a:off x="1595109" y="275361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a:spLocks noGrp="1"/>
          </p:cNvSpPr>
          <p:nvPr>
            <p:ph type="title" idx="4294967295"/>
          </p:nvPr>
        </p:nvSpPr>
        <p:spPr>
          <a:xfrm>
            <a:off x="1595109" y="385630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59" name="Google Shape;2759;p69"/>
          <p:cNvCxnSpPr>
            <a:stCxn id="2753" idx="2"/>
            <a:endCxn id="2754" idx="0"/>
          </p:cNvCxnSpPr>
          <p:nvPr/>
        </p:nvCxnSpPr>
        <p:spPr>
          <a:xfrm>
            <a:off x="2041209" y="3193113"/>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60" name="Google Shape;2760;p69"/>
          <p:cNvCxnSpPr>
            <a:stCxn id="2752" idx="3"/>
            <a:endCxn id="2755" idx="1"/>
          </p:cNvCxnSpPr>
          <p:nvPr/>
        </p:nvCxnSpPr>
        <p:spPr>
          <a:xfrm>
            <a:off x="2487309" y="1870675"/>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1" name="Google Shape;2761;p69"/>
          <p:cNvCxnSpPr>
            <a:stCxn id="2753" idx="3"/>
            <a:endCxn id="2756" idx="1"/>
          </p:cNvCxnSpPr>
          <p:nvPr/>
        </p:nvCxnSpPr>
        <p:spPr>
          <a:xfrm>
            <a:off x="2487309" y="2973363"/>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2" name="Google Shape;2762;p69"/>
          <p:cNvCxnSpPr>
            <a:stCxn id="2754" idx="3"/>
            <a:endCxn id="2757" idx="1"/>
          </p:cNvCxnSpPr>
          <p:nvPr/>
        </p:nvCxnSpPr>
        <p:spPr>
          <a:xfrm>
            <a:off x="2487309" y="4076050"/>
            <a:ext cx="176100" cy="0"/>
          </a:xfrm>
          <a:prstGeom prst="straightConnector1">
            <a:avLst/>
          </a:prstGeom>
          <a:noFill/>
          <a:ln w="9525" cap="flat" cmpd="sng">
            <a:solidFill>
              <a:schemeClr val="accent3"/>
            </a:solidFill>
            <a:prstDash val="solid"/>
            <a:round/>
            <a:headEnd type="none" w="med" len="med"/>
            <a:tailEnd type="none" w="med" len="med"/>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Project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extLst>
                    <a:ext uri="{9D8B030D-6E8A-4147-A177-3AD203B41FA5}">
                      <a16:colId xmlns:a16="http://schemas.microsoft.com/office/drawing/2014/main" val="20000"/>
                    </a:ext>
                  </a:extLst>
                </a:gridCol>
                <a:gridCol w="178270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0" marR="91425" marT="0" marB="91425" anchor="ctr">
                    <a:lnL w="19050" cap="flat" cmpd="sng">
                      <a:solidFill>
                        <a:schemeClr val="dk2">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Circuit</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Components</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Velocity</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lang="en" sz="12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2805" name="Google Shape;2805;p72"/>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Doe</a:t>
            </a:r>
            <a:endParaRPr/>
          </a:p>
        </p:txBody>
      </p:sp>
      <p:pic>
        <p:nvPicPr>
          <p:cNvPr id="2808" name="Google Shape;2808;p72"/>
          <p:cNvPicPr preferRelativeResize="0">
            <a:picLocks noGrp="1"/>
          </p:cNvPicPr>
          <p:nvPr>
            <p:ph type="pic" idx="5"/>
          </p:nvPr>
        </p:nvPicPr>
        <p:blipFill rotWithShape="1">
          <a:blip r:embed="rId3">
            <a:alphaModFix/>
          </a:blip>
          <a:srcRect/>
          <a:stretch/>
        </p:blipFill>
        <p:spPr>
          <a:xfrm>
            <a:off x="2104650" y="1563475"/>
            <a:ext cx="1565149" cy="1565101"/>
          </a:xfrm>
          <a:prstGeom prst="rect">
            <a:avLst/>
          </a:prstGeom>
        </p:spPr>
      </p:pic>
      <p:pic>
        <p:nvPicPr>
          <p:cNvPr id="2809" name="Google Shape;2809;p72"/>
          <p:cNvPicPr preferRelativeResize="0">
            <a:picLocks noGrp="1"/>
          </p:cNvPicPr>
          <p:nvPr>
            <p:ph type="pic" idx="6"/>
          </p:nvPr>
        </p:nvPicPr>
        <p:blipFill rotWithShape="1">
          <a:blip r:embed="rId4">
            <a:alphaModFix/>
          </a:blip>
          <a:srcRect l="24510" t="8978" r="24510" b="57036"/>
          <a:stretch/>
        </p:blipFill>
        <p:spPr>
          <a:xfrm>
            <a:off x="5474200" y="1563475"/>
            <a:ext cx="1565149" cy="156510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p7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2815" name="Google Shape;2815;p73"/>
          <p:cNvSpPr txBox="1"/>
          <p:nvPr/>
        </p:nvSpPr>
        <p:spPr>
          <a:xfrm>
            <a:off x="4572000" y="3187532"/>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300"/>
              </a:spcAft>
              <a:buClr>
                <a:srgbClr val="000000"/>
              </a:buClr>
              <a:buSzPts val="1100"/>
              <a:buFont typeface="Arial"/>
              <a:buNone/>
            </a:pPr>
            <a:r>
              <a:rPr lang="en" sz="1200" b="1">
                <a:solidFill>
                  <a:schemeClr val="dk1"/>
                </a:solidFill>
                <a:latin typeface="Hind"/>
                <a:ea typeface="Hind"/>
                <a:cs typeface="Hind"/>
                <a:sym typeface="Hind"/>
              </a:rPr>
              <a:t>Please keep this slide for attribution</a:t>
            </a:r>
            <a:endParaRPr sz="1200" b="1">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8" name="Google Shape;2818;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9" name="Google Shape;2819;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0" name="Google Shape;2820;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3" name="Google Shape;2823;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6" name="Google Shape;2826;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7" name="Google Shape;2827;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28" name="Google Shape;2828;p7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a:picLocks noGrp="1"/>
          </p:cNvPicPr>
          <p:nvPr>
            <p:ph type="pic" idx="2"/>
          </p:nvPr>
        </p:nvPicPr>
        <p:blipFill rotWithShape="1">
          <a:blip r:embed="rId3">
            <a:alphaModFix/>
          </a:blip>
          <a:srcRect l="25620" r="30933"/>
          <a:stretch/>
        </p:blipFill>
        <p:spPr>
          <a:xfrm>
            <a:off x="1017275" y="540000"/>
            <a:ext cx="2579101" cy="3955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41" name="Google Shape;2841;p7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marL="457200" lvl="0" indent="-304800" algn="l" rtl="0">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marL="457200" lvl="0" indent="-304800" algn="l" rtl="0">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marL="457200" lvl="0" indent="-304800" algn="l" rtl="0">
              <a:spcBef>
                <a:spcPts val="0"/>
              </a:spcBef>
              <a:spcAft>
                <a:spcPts val="0"/>
              </a:spcAft>
              <a:buSzPts val="1200"/>
              <a:buFont typeface="Hind"/>
              <a:buChar char="●"/>
            </a:pPr>
            <a:r>
              <a:rPr lang="en">
                <a:uFill>
                  <a:noFill/>
                </a:uFill>
                <a:hlinkClick r:id="rId18"/>
              </a:rPr>
              <a:t>Top view circuit board close-up</a:t>
            </a:r>
            <a:endParaRPr/>
          </a:p>
          <a:p>
            <a:pPr marL="457200" lvl="0" indent="-304800" algn="l" rtl="0">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marL="457200" lvl="0" indent="-304800" algn="l" rtl="0">
              <a:spcBef>
                <a:spcPts val="0"/>
              </a:spcBef>
              <a:spcAft>
                <a:spcPts val="0"/>
              </a:spcAft>
              <a:buSzPts val="1200"/>
              <a:buFont typeface="Hind"/>
              <a:buChar char="●"/>
            </a:pPr>
            <a:r>
              <a:rPr lang="en">
                <a:uFill>
                  <a:noFill/>
                </a:uFill>
                <a:hlinkClick r:id="rId20"/>
              </a:rPr>
              <a:t>Top view circuit board close-up</a:t>
            </a:r>
            <a:endParaRPr/>
          </a:p>
          <a:p>
            <a:pPr marL="457200" lvl="0" indent="-304800" algn="l" rtl="0">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marL="457200" lvl="0" indent="-304800" algn="l" rtl="0">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marL="457200" lvl="0" indent="-304800" algn="l" rtl="0">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60527" y="253961"/>
            <a:ext cx="7704000" cy="477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2700" dirty="0">
                <a:highlight>
                  <a:schemeClr val="accent2"/>
                </a:highlight>
              </a:rPr>
              <a:t>Existing Projects</a:t>
            </a:r>
            <a:endParaRPr sz="2700" dirty="0">
              <a:highlight>
                <a:schemeClr val="accent2"/>
              </a:highlight>
            </a:endParaRPr>
          </a:p>
        </p:txBody>
      </p:sp>
      <p:graphicFrame>
        <p:nvGraphicFramePr>
          <p:cNvPr id="393" name="Google Shape;393;p26"/>
          <p:cNvGraphicFramePr/>
          <p:nvPr/>
        </p:nvGraphicFramePr>
        <p:xfrm>
          <a:off x="163375" y="787264"/>
          <a:ext cx="8867950" cy="3863475"/>
        </p:xfrm>
        <a:graphic>
          <a:graphicData uri="http://schemas.openxmlformats.org/drawingml/2006/table">
            <a:tbl>
              <a:tblPr>
                <a:noFill/>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lvl="0" indent="0" algn="ctr" rtl="0">
                        <a:spcBef>
                          <a:spcPts val="0"/>
                        </a:spcBef>
                        <a:spcAft>
                          <a:spcPts val="0"/>
                        </a:spcAft>
                        <a:buNone/>
                      </a:pPr>
                      <a:r>
                        <a:rPr lang="en" dirty="0"/>
                        <a:t>The vOICe’</a:t>
                      </a:r>
                      <a:endParaRPr dirty="0"/>
                    </a:p>
                  </a:txBody>
                  <a:tcPr marL="91425" marR="91425" marT="91425" marB="91425"/>
                </a:tc>
                <a:tc>
                  <a:txBody>
                    <a:bodyPr/>
                    <a:lstStyle/>
                    <a:p>
                      <a:pPr marL="0" lvl="0" indent="0" algn="ctr" rtl="0">
                        <a:spcBef>
                          <a:spcPts val="0"/>
                        </a:spcBef>
                        <a:spcAft>
                          <a:spcPts val="0"/>
                        </a:spcAft>
                        <a:buNone/>
                      </a:pPr>
                      <a:r>
                        <a:rPr lang="en"/>
                        <a:t>3D sound map </a:t>
                      </a:r>
                      <a:endParaRPr/>
                    </a:p>
                  </a:txBody>
                  <a:tcPr marL="91425" marR="91425" marT="91425" marB="91425"/>
                </a:tc>
                <a:tc>
                  <a:txBody>
                    <a:bodyPr/>
                    <a:lstStyle/>
                    <a:p>
                      <a:pPr marL="0" lvl="0" indent="0" algn="ctr" rtl="0">
                        <a:lnSpc>
                          <a:spcPct val="108000"/>
                        </a:lnSpc>
                        <a:spcBef>
                          <a:spcPts val="0"/>
                        </a:spcBef>
                        <a:spcAft>
                          <a:spcPts val="2000"/>
                        </a:spcAft>
                        <a:buNone/>
                      </a:pPr>
                      <a:r>
                        <a:rPr lang="en">
                          <a:solidFill>
                            <a:srgbClr val="333333"/>
                          </a:solidFill>
                        </a:rPr>
                        <a:t>Handheld robotic guide dog</a:t>
                      </a:r>
                      <a:endParaRPr/>
                    </a:p>
                  </a:txBody>
                  <a:tcPr marL="91425" marR="91425" marT="91425" marB="91425"/>
                </a:tc>
                <a:extLst>
                  <a:ext uri="{0D108BD9-81ED-4DB2-BD59-A6C34878D82A}">
                    <a16:rowId xmlns:a16="http://schemas.microsoft.com/office/drawing/2014/main" val="10000"/>
                  </a:ext>
                </a:extLst>
              </a:tr>
              <a:tr h="15634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lnSpc>
                          <a:spcPct val="108000"/>
                        </a:lnSpc>
                        <a:spcBef>
                          <a:spcPts val="0"/>
                        </a:spcBef>
                        <a:spcAft>
                          <a:spcPts val="0"/>
                        </a:spcAft>
                        <a:buNone/>
                      </a:pPr>
                      <a:endParaRPr sz="2300" b="1" dirty="0">
                        <a:solidFill>
                          <a:srgbClr val="333333"/>
                        </a:solidFill>
                        <a:highlight>
                          <a:srgbClr val="FFFFFF"/>
                        </a:highlight>
                      </a:endParaRPr>
                    </a:p>
                    <a:p>
                      <a:pPr marL="0" lvl="0" indent="0" algn="l" rtl="0">
                        <a:spcBef>
                          <a:spcPts val="2000"/>
                        </a:spcBef>
                        <a:spcAft>
                          <a:spcPts val="0"/>
                        </a:spcAft>
                        <a:buNone/>
                      </a:pPr>
                      <a:endParaRPr dirty="0"/>
                    </a:p>
                  </a:txBody>
                  <a:tcPr marL="91425" marR="91425" marT="91425" marB="91425"/>
                </a:tc>
                <a:extLst>
                  <a:ext uri="{0D108BD9-81ED-4DB2-BD59-A6C34878D82A}">
                    <a16:rowId xmlns:a16="http://schemas.microsoft.com/office/drawing/2014/main" val="10001"/>
                  </a:ext>
                </a:extLst>
              </a:tr>
              <a:tr h="1755775">
                <a:tc>
                  <a:txBody>
                    <a:bodyPr/>
                    <a:lstStyle/>
                    <a:p>
                      <a:pPr marL="0" lvl="0" indent="0" algn="l" rtl="0">
                        <a:spcBef>
                          <a:spcPts val="0"/>
                        </a:spcBef>
                        <a:spcAft>
                          <a:spcPts val="0"/>
                        </a:spcAft>
                        <a:buNone/>
                      </a:pPr>
                      <a:r>
                        <a:rPr lang="en"/>
                        <a:t>Soundscape headset that allows blind people to ‘see’ the world. The system uses a visor camera to convert images into intricate "soundscapes," which are then transmitted to the user through headphones.</a:t>
                      </a:r>
                      <a:endParaRPr/>
                    </a:p>
                  </a:txBody>
                  <a:tcPr marL="91425" marR="91425" marT="91425" marB="91425"/>
                </a:tc>
                <a:tc>
                  <a:txBody>
                    <a:bodyPr/>
                    <a:lstStyle/>
                    <a:p>
                      <a:pPr marL="0" lvl="0" indent="0" algn="l" rtl="0">
                        <a:spcBef>
                          <a:spcPts val="0"/>
                        </a:spcBef>
                        <a:spcAft>
                          <a:spcPts val="0"/>
                        </a:spcAft>
                        <a:buNone/>
                      </a:pPr>
                      <a:r>
                        <a:rPr lang="en"/>
                        <a:t>An AR navigation app that can guild the blind in the right direction. It is like a ‘complement’ to the hardware device or guide dog.</a:t>
                      </a:r>
                      <a:endParaRPr/>
                    </a:p>
                  </a:txBody>
                  <a:tcPr marL="91425" marR="91425" marT="91425" marB="91425"/>
                </a:tc>
                <a:tc>
                  <a:txBody>
                    <a:bodyPr/>
                    <a:lstStyle/>
                    <a:p>
                      <a:pPr marL="0" lvl="0" indent="0" algn="l" rtl="0">
                        <a:spcBef>
                          <a:spcPts val="0"/>
                        </a:spcBef>
                        <a:spcAft>
                          <a:spcPts val="0"/>
                        </a:spcAft>
                        <a:buNone/>
                      </a:pPr>
                      <a:r>
                        <a:rPr lang="en" dirty="0"/>
                        <a:t>Uses sensors, cameras, and algorithms to detect obstacles and provide real-time feedback to blind people through audio signals (voice recognition).</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94" name="Google Shape;394;p26"/>
          <p:cNvPicPr preferRelativeResize="0"/>
          <p:nvPr/>
        </p:nvPicPr>
        <p:blipFill>
          <a:blip r:embed="rId3">
            <a:alphaModFix/>
          </a:blip>
          <a:stretch>
            <a:fillRect/>
          </a:stretch>
        </p:blipFill>
        <p:spPr>
          <a:xfrm>
            <a:off x="815650" y="1543675"/>
            <a:ext cx="1959974" cy="1102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6796425" y="1514561"/>
            <a:ext cx="1740979" cy="1160675"/>
          </a:xfrm>
          <a:prstGeom prst="rect">
            <a:avLst/>
          </a:prstGeom>
          <a:noFill/>
          <a:ln>
            <a:noFill/>
          </a:ln>
        </p:spPr>
      </p:pic>
      <p:pic>
        <p:nvPicPr>
          <p:cNvPr id="396" name="Google Shape;396;p26"/>
          <p:cNvPicPr preferRelativeResize="0"/>
          <p:nvPr/>
        </p:nvPicPr>
        <p:blipFill>
          <a:blip r:embed="rId5">
            <a:alphaModFix/>
          </a:blip>
          <a:stretch>
            <a:fillRect/>
          </a:stretch>
        </p:blipFill>
        <p:spPr>
          <a:xfrm>
            <a:off x="3754773" y="1514548"/>
            <a:ext cx="2062511" cy="116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6"/>
        <p:cNvGrpSpPr/>
        <p:nvPr/>
      </p:nvGrpSpPr>
      <p:grpSpPr>
        <a:xfrm>
          <a:off x="0" y="0"/>
          <a:ext cx="0" cy="0"/>
          <a:chOff x="0" y="0"/>
          <a:chExt cx="0" cy="0"/>
        </a:xfrm>
      </p:grpSpPr>
      <p:sp>
        <p:nvSpPr>
          <p:cNvPr id="2847" name="Google Shape;284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854" name="Google Shape;2854;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Hind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https://fonts.google.com/specimen/Hind</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860" name="Google Shape;2860;p78"/>
          <p:cNvSpPr/>
          <p:nvPr/>
        </p:nvSpPr>
        <p:spPr>
          <a:xfrm>
            <a:off x="2052650" y="2947175"/>
            <a:ext cx="791400" cy="754200"/>
          </a:xfrm>
          <a:prstGeom prst="roundRect">
            <a:avLst>
              <a:gd name="adj" fmla="val 16667"/>
            </a:avLst>
          </a:prstGeom>
          <a:solidFill>
            <a:srgbClr val="4039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114470"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4176289" y="2947175"/>
            <a:ext cx="791400" cy="754200"/>
          </a:xfrm>
          <a:prstGeom prst="roundRect">
            <a:avLst>
              <a:gd name="adj" fmla="val 16667"/>
            </a:avLst>
          </a:prstGeom>
          <a:solidFill>
            <a:srgbClr val="8592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name="adj" fmla="val 16667"/>
            </a:avLst>
          </a:prstGeom>
          <a:solidFill>
            <a:srgbClr val="D1D8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name="adj" fmla="val 16667"/>
            </a:avLst>
          </a:prstGeom>
          <a:solidFill>
            <a:srgbClr val="ECD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645320" y="3878275"/>
            <a:ext cx="791400" cy="754200"/>
          </a:xfrm>
          <a:prstGeom prst="roundRect">
            <a:avLst>
              <a:gd name="adj" fmla="val 16667"/>
            </a:avLst>
          </a:prstGeom>
          <a:solidFill>
            <a:srgbClr val="5759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4707139" y="3878275"/>
            <a:ext cx="791400" cy="754200"/>
          </a:xfrm>
          <a:prstGeom prst="roundRect">
            <a:avLst>
              <a:gd name="adj" fmla="val 16667"/>
            </a:avLst>
          </a:prstGeom>
          <a:solidFill>
            <a:srgbClr val="5861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txBox="1"/>
          <p:nvPr/>
        </p:nvSpPr>
        <p:spPr>
          <a:xfrm>
            <a:off x="25835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txBox="1"/>
          <p:nvPr/>
        </p:nvSpPr>
        <p:spPr>
          <a:xfrm>
            <a:off x="57689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name="adj" fmla="val 16667"/>
            </a:avLst>
          </a:prstGeom>
          <a:solidFill>
            <a:srgbClr val="BAB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84" name="Google Shape;288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85" name="Google Shape;288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86" name="Google Shape;288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87" name="Google Shape;288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88" name="Google Shape;288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89" name="Google Shape;288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90" name="Google Shape;289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94" name="Google Shape;289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09" name="Google Shape;290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40" name="Google Shape;294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08" name="Google Shape;330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28" name="Google Shape;332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29" name="Google Shape;332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6" name="Google Shape;338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3" name="Google Shape;343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45" name="Google Shape;344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0" name="Google Shape;347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80" name="Google Shape;348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86" name="Google Shape;348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4" name="Google Shape;544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9" name="Google Shape;544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4" name="Google Shape;545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9" name="Google Shape;545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0" name="Google Shape;547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73" name="Google Shape;547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76" name="Google Shape;547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87" name="Google Shape;548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92" name="Google Shape;549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97" name="Google Shape;549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02" name="Google Shape;550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06" name="Google Shape;550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13" name="Google Shape;551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18" name="Google Shape;551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07" name="Google Shape;550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26" name="Google Shape;5526;p82"/>
            <p:cNvCxnSpPr>
              <a:stCxn id="5525" idx="0"/>
              <a:endCxn id="55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30" name="Google Shape;5530;p82"/>
            <p:cNvCxnSpPr>
              <a:stCxn id="5529" idx="0"/>
              <a:endCxn id="55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31" name="Google Shape;553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82"/>
            <p:cNvCxnSpPr>
              <a:stCxn id="5603" idx="6"/>
              <a:endCxn id="56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07" name="Google Shape;5607;p82"/>
            <p:cNvCxnSpPr>
              <a:stCxn id="5604" idx="4"/>
              <a:endCxn id="56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09" name="Google Shape;5609;p82"/>
            <p:cNvCxnSpPr>
              <a:stCxn id="5608" idx="6"/>
              <a:endCxn id="56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10" name="Google Shape;5610;p82"/>
            <p:cNvCxnSpPr>
              <a:stCxn id="5605" idx="4"/>
              <a:endCxn id="56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82"/>
            <p:cNvCxnSpPr>
              <a:endCxn id="56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2" name="Google Shape;562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3" name="Google Shape;562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4" name="Google Shape;562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25" name="Google Shape;562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26" name="Google Shape;562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28" name="Google Shape;562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6" name="Google Shape;563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7" name="Google Shape;563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8" name="Google Shape;563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9" name="Google Shape;563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0" name="Google Shape;564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1" name="Google Shape;564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42" name="Google Shape;5642;p82"/>
            <p:cNvCxnSpPr>
              <a:stCxn id="5635" idx="2"/>
              <a:endCxn id="56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3" name="Google Shape;5643;p82"/>
            <p:cNvCxnSpPr>
              <a:stCxn id="5637" idx="0"/>
              <a:endCxn id="56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4" name="Google Shape;5644;p82"/>
            <p:cNvCxnSpPr>
              <a:stCxn id="5637" idx="2"/>
              <a:endCxn id="56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5" name="Google Shape;5645;p82"/>
            <p:cNvCxnSpPr>
              <a:stCxn id="5638" idx="0"/>
              <a:endCxn id="56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6" name="Google Shape;5646;p82"/>
            <p:cNvCxnSpPr>
              <a:stCxn id="5636" idx="2"/>
              <a:endCxn id="56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7" name="Google Shape;5647;p82"/>
            <p:cNvCxnSpPr>
              <a:stCxn id="5640" idx="0"/>
              <a:endCxn id="56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3" name="Google Shape;566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6" name="Google Shape;566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9" name="Google Shape;566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72" name="Google Shape;567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79" name="Google Shape;577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860" name="Google Shape;586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5" name="Google Shape;587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6" name="Google Shape;587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7" name="Google Shape;587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8" name="Google Shape;587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9" name="Google Shape;587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0" name="Google Shape;588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1" name="Google Shape;588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2" name="Google Shape;588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3" name="Google Shape;588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4" name="Google Shape;588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5" name="Google Shape;588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86" name="Google Shape;5886;p83"/>
          <p:cNvGraphicFramePr/>
          <p:nvPr/>
        </p:nvGraphicFramePr>
        <p:xfrm>
          <a:off x="5935838" y="2130461"/>
          <a:ext cx="2491300" cy="868600"/>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89" name="Google Shape;588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90" name="Google Shape;589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91" name="Google Shape;589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38" name="Google Shape;5938;p83"/>
          <p:cNvGraphicFramePr/>
          <p:nvPr/>
        </p:nvGraphicFramePr>
        <p:xfrm>
          <a:off x="5935863" y="996311"/>
          <a:ext cx="2491300" cy="976425"/>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39" name="Google Shape;5939;p83"/>
          <p:cNvGraphicFramePr/>
          <p:nvPr/>
        </p:nvGraphicFramePr>
        <p:xfrm>
          <a:off x="3342575" y="2130461"/>
          <a:ext cx="2363400" cy="868575"/>
        </p:xfrm>
        <a:graphic>
          <a:graphicData uri="http://schemas.openxmlformats.org/drawingml/2006/table">
            <a:tbl>
              <a:tblPr>
                <a:noFill/>
                <a:tableStyleId>{35C1AAEA-DD99-404A-92F1-077A0D7CBE4A}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82" name="Google Shape;5982;p83"/>
          <p:cNvGraphicFramePr/>
          <p:nvPr/>
        </p:nvGraphicFramePr>
        <p:xfrm>
          <a:off x="711088" y="2130461"/>
          <a:ext cx="2403600" cy="881400"/>
        </p:xfrm>
        <a:graphic>
          <a:graphicData uri="http://schemas.openxmlformats.org/drawingml/2006/table">
            <a:tbl>
              <a:tblPr>
                <a:noFill/>
                <a:tableStyleId>{35C1AAEA-DD99-404A-92F1-077A0D7CBE4A}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9" name="Google Shape;598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0" name="Google Shape;599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1" name="Google Shape;599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2" name="Google Shape;599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19" name="Google Shape;621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2" name="Google Shape;622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5" name="Google Shape;622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8" name="Google Shape;622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2" name="Google Shape;625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3" name="Google Shape;625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4" name="Google Shape;625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5" name="Google Shape;625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56" name="Google Shape;625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68" name="Google Shape;626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1" name="Google Shape;6331;p84"/>
              <p:cNvCxnSpPr>
                <a:stCxn id="63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32" name="Google Shape;6332;p84"/>
              <p:cNvCxnSpPr>
                <a:stCxn id="63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33" name="Google Shape;6333;p84"/>
              <p:cNvCxnSpPr>
                <a:stCxn id="63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4" name="Google Shape;6334;p84"/>
              <p:cNvCxnSpPr>
                <a:stCxn id="63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5" name="Google Shape;6335;p84"/>
              <p:cNvCxnSpPr>
                <a:stCxn id="63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5" name="Google Shape;639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18" name="Google Shape;661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21" name="Google Shape;662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42" name="Google Shape;664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5" name="Google Shape;666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1" name="Google Shape;667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80" name="Google Shape;668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55" name="Google Shape;675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56" name="Google Shape;675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57" name="Google Shape;675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58" name="Google Shape;675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4" name="Google Shape;676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9" name="Google Shape;676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4" name="Google Shape;677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7" name="Google Shape;678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4" name="Google Shape;679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1" name="Google Shape;680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5" name="Google Shape;686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7" name="Google Shape;687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9" name="Google Shape;697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2" name="Google Shape;701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5" name="Google Shape;705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3" name="Google Shape;706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0" name="Google Shape;707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1" name="Google Shape;736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3" name="Google Shape;756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2" name="Google Shape;809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2" name="Google Shape;871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1"/>
        <p:cNvGrpSpPr/>
        <p:nvPr/>
      </p:nvGrpSpPr>
      <p:grpSpPr>
        <a:xfrm>
          <a:off x="0" y="0"/>
          <a:ext cx="0" cy="0"/>
          <a:chOff x="0" y="0"/>
          <a:chExt cx="0" cy="0"/>
        </a:xfrm>
      </p:grpSpPr>
      <p:sp>
        <p:nvSpPr>
          <p:cNvPr id="9312" name="Google Shape;931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1" name="Google Shape;962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2" name="Google Shape;993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B9302A-16D4-1C0F-F460-EBBCD70F83CD}"/>
              </a:ext>
            </a:extLst>
          </p:cNvPr>
          <p:cNvSpPr>
            <a:spLocks noGrp="1"/>
          </p:cNvSpPr>
          <p:nvPr>
            <p:ph type="title"/>
          </p:nvPr>
        </p:nvSpPr>
        <p:spPr>
          <a:xfrm>
            <a:off x="430624" y="435920"/>
            <a:ext cx="8282751" cy="716371"/>
          </a:xfrm>
        </p:spPr>
        <p:txBody>
          <a:bodyPr/>
          <a:lstStyle/>
          <a:p>
            <a:r>
              <a:rPr lang="en-US" altLang="zh-CN" sz="2400" b="1" dirty="0">
                <a:latin typeface="Nunito"/>
                <a:ea typeface="Nunito"/>
                <a:cs typeface="Nunito"/>
                <a:sym typeface="Nunito"/>
              </a:rPr>
              <a:t>RANKING CRITERIA IN ORDER OF PRIORITY</a:t>
            </a:r>
            <a:br>
              <a:rPr lang="en-US" altLang="zh-CN" b="1" dirty="0">
                <a:latin typeface="Nunito"/>
                <a:ea typeface="Nunito"/>
                <a:cs typeface="Nunito"/>
                <a:sym typeface="Nunito"/>
              </a:rPr>
            </a:br>
            <a:endParaRPr lang="zh-CN" altLang="en-US" dirty="0"/>
          </a:p>
        </p:txBody>
      </p:sp>
      <p:pic>
        <p:nvPicPr>
          <p:cNvPr id="7" name="Picture 6">
            <a:extLst>
              <a:ext uri="{FF2B5EF4-FFF2-40B4-BE49-F238E27FC236}">
                <a16:creationId xmlns:a16="http://schemas.microsoft.com/office/drawing/2014/main" id="{060B0872-9A9B-82B7-B983-A0D9A7E3D5CC}"/>
              </a:ext>
            </a:extLst>
          </p:cNvPr>
          <p:cNvPicPr>
            <a:picLocks noChangeAspect="1"/>
          </p:cNvPicPr>
          <p:nvPr/>
        </p:nvPicPr>
        <p:blipFill>
          <a:blip r:embed="rId2"/>
          <a:stretch>
            <a:fillRect/>
          </a:stretch>
        </p:blipFill>
        <p:spPr>
          <a:xfrm>
            <a:off x="1077952" y="1052982"/>
            <a:ext cx="6690732" cy="3183730"/>
          </a:xfrm>
          <a:prstGeom prst="rect">
            <a:avLst/>
          </a:prstGeom>
        </p:spPr>
      </p:pic>
      <p:sp>
        <p:nvSpPr>
          <p:cNvPr id="9" name="Google Shape;286;p14">
            <a:extLst>
              <a:ext uri="{FF2B5EF4-FFF2-40B4-BE49-F238E27FC236}">
                <a16:creationId xmlns:a16="http://schemas.microsoft.com/office/drawing/2014/main" id="{521A9BDF-F420-CAF7-B3E9-724F39BF6DCA}"/>
              </a:ext>
            </a:extLst>
          </p:cNvPr>
          <p:cNvSpPr txBox="1"/>
          <p:nvPr/>
        </p:nvSpPr>
        <p:spPr>
          <a:xfrm>
            <a:off x="1442818" y="4236712"/>
            <a:ext cx="5961000" cy="400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latin typeface="Nunito"/>
                <a:ea typeface="Nunito"/>
                <a:cs typeface="Nunito"/>
                <a:sym typeface="Nunito"/>
              </a:rPr>
              <a:t>TOTAL A = 1, B = 2, C = 4, D = 0.5, E = 2</a:t>
            </a:r>
            <a:endParaRPr dirty="0">
              <a:latin typeface="Nunito"/>
              <a:ea typeface="Nunito"/>
              <a:cs typeface="Nunito"/>
              <a:sym typeface="Nunito"/>
            </a:endParaRPr>
          </a:p>
        </p:txBody>
      </p:sp>
    </p:spTree>
    <p:extLst>
      <p:ext uri="{BB962C8B-B14F-4D97-AF65-F5344CB8AC3E}">
        <p14:creationId xmlns:p14="http://schemas.microsoft.com/office/powerpoint/2010/main" val="398374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FDE04-ECAD-48FC-73C8-3BBCD434E426}"/>
              </a:ext>
            </a:extLst>
          </p:cNvPr>
          <p:cNvSpPr>
            <a:spLocks noGrp="1"/>
          </p:cNvSpPr>
          <p:nvPr>
            <p:ph type="title"/>
          </p:nvPr>
        </p:nvSpPr>
        <p:spPr>
          <a:xfrm>
            <a:off x="720000" y="279805"/>
            <a:ext cx="7704000" cy="477600"/>
          </a:xfrm>
        </p:spPr>
        <p:txBody>
          <a:bodyPr/>
          <a:lstStyle/>
          <a:p>
            <a:r>
              <a:rPr lang="en-GB" altLang="zh-CN" dirty="0">
                <a:latin typeface="Nunito"/>
                <a:ea typeface="Nunito"/>
                <a:cs typeface="Nunito"/>
                <a:sym typeface="Nunito"/>
              </a:rPr>
              <a:t>NETWORK OF INITIAL IDEAS</a:t>
            </a:r>
            <a:br>
              <a:rPr lang="en-GB" altLang="zh-CN" dirty="0">
                <a:latin typeface="Nunito"/>
                <a:ea typeface="Nunito"/>
                <a:cs typeface="Nunito"/>
                <a:sym typeface="Nunito"/>
              </a:rPr>
            </a:br>
            <a:endParaRPr lang="zh-CN" altLang="en-US" dirty="0"/>
          </a:p>
        </p:txBody>
      </p:sp>
      <p:pic>
        <p:nvPicPr>
          <p:cNvPr id="5" name="Google Shape;292;p15">
            <a:extLst>
              <a:ext uri="{FF2B5EF4-FFF2-40B4-BE49-F238E27FC236}">
                <a16:creationId xmlns:a16="http://schemas.microsoft.com/office/drawing/2014/main" id="{ADA53996-A1EB-C830-E33A-7912AF4F0187}"/>
              </a:ext>
            </a:extLst>
          </p:cNvPr>
          <p:cNvPicPr preferRelativeResize="0"/>
          <p:nvPr/>
        </p:nvPicPr>
        <p:blipFill>
          <a:blip r:embed="rId2">
            <a:alphaModFix/>
          </a:blip>
          <a:stretch>
            <a:fillRect/>
          </a:stretch>
        </p:blipFill>
        <p:spPr>
          <a:xfrm>
            <a:off x="0" y="892098"/>
            <a:ext cx="9144000" cy="4251401"/>
          </a:xfrm>
          <a:prstGeom prst="rect">
            <a:avLst/>
          </a:prstGeom>
          <a:noFill/>
          <a:ln>
            <a:noFill/>
          </a:ln>
          <a:effectLst>
            <a:outerShdw blurRad="57150" dist="19050" dir="5400000" algn="bl" rotWithShape="0">
              <a:srgbClr val="000000">
                <a:alpha val="38000"/>
              </a:srgbClr>
            </a:outerShdw>
          </a:effectLst>
        </p:spPr>
      </p:pic>
    </p:spTree>
    <p:extLst>
      <p:ext uri="{BB962C8B-B14F-4D97-AF65-F5344CB8AC3E}">
        <p14:creationId xmlns:p14="http://schemas.microsoft.com/office/powerpoint/2010/main" val="23884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4680-E510-C4E2-D710-77B305CB7629}"/>
              </a:ext>
            </a:extLst>
          </p:cNvPr>
          <p:cNvSpPr>
            <a:spLocks noGrp="1"/>
          </p:cNvSpPr>
          <p:nvPr>
            <p:ph type="title"/>
          </p:nvPr>
        </p:nvSpPr>
        <p:spPr>
          <a:xfrm>
            <a:off x="720725" y="287239"/>
            <a:ext cx="7704000" cy="477600"/>
          </a:xfrm>
        </p:spPr>
        <p:txBody>
          <a:bodyPr/>
          <a:lstStyle/>
          <a:p>
            <a:r>
              <a:rPr lang="en" altLang="zh-CN" dirty="0"/>
              <a:t>SELECTION OF DESIGN</a:t>
            </a:r>
            <a:endParaRPr lang="zh-CN" altLang="en-US" dirty="0"/>
          </a:p>
        </p:txBody>
      </p:sp>
      <p:graphicFrame>
        <p:nvGraphicFramePr>
          <p:cNvPr id="5" name="Table 4">
            <a:extLst>
              <a:ext uri="{FF2B5EF4-FFF2-40B4-BE49-F238E27FC236}">
                <a16:creationId xmlns:a16="http://schemas.microsoft.com/office/drawing/2014/main" id="{BD699133-4B37-382E-CA2A-1CF59D35D7A9}"/>
              </a:ext>
            </a:extLst>
          </p:cNvPr>
          <p:cNvGraphicFramePr>
            <a:graphicFrameLocks noGrp="1"/>
          </p:cNvGraphicFramePr>
          <p:nvPr>
            <p:extLst>
              <p:ext uri="{D42A27DB-BD31-4B8C-83A1-F6EECF244321}">
                <p14:modId xmlns:p14="http://schemas.microsoft.com/office/powerpoint/2010/main" val="878925897"/>
              </p:ext>
            </p:extLst>
          </p:nvPr>
        </p:nvGraphicFramePr>
        <p:xfrm>
          <a:off x="952500" y="870028"/>
          <a:ext cx="7239000" cy="3813425"/>
        </p:xfrm>
        <a:graphic>
          <a:graphicData uri="http://schemas.openxmlformats.org/drawingml/2006/table">
            <a:tbl>
              <a:tblPr>
                <a:noFill/>
              </a:tblPr>
              <a:tblGrid>
                <a:gridCol w="2413000">
                  <a:extLst>
                    <a:ext uri="{9D8B030D-6E8A-4147-A177-3AD203B41FA5}">
                      <a16:colId xmlns:a16="http://schemas.microsoft.com/office/drawing/2014/main" val="1118796519"/>
                    </a:ext>
                  </a:extLst>
                </a:gridCol>
                <a:gridCol w="2413000">
                  <a:extLst>
                    <a:ext uri="{9D8B030D-6E8A-4147-A177-3AD203B41FA5}">
                      <a16:colId xmlns:a16="http://schemas.microsoft.com/office/drawing/2014/main" val="4234281567"/>
                    </a:ext>
                  </a:extLst>
                </a:gridCol>
                <a:gridCol w="2413000">
                  <a:extLst>
                    <a:ext uri="{9D8B030D-6E8A-4147-A177-3AD203B41FA5}">
                      <a16:colId xmlns:a16="http://schemas.microsoft.com/office/drawing/2014/main" val="3754753"/>
                    </a:ext>
                  </a:extLst>
                </a:gridCol>
              </a:tblGrid>
              <a:tr h="708800">
                <a:tc>
                  <a:txBody>
                    <a:bodyPr/>
                    <a:lstStyle/>
                    <a:p>
                      <a:pPr marL="0" lvl="0" indent="0" algn="ctr" rtl="0">
                        <a:spcBef>
                          <a:spcPts val="0"/>
                        </a:spcBef>
                        <a:spcAft>
                          <a:spcPts val="0"/>
                        </a:spcAft>
                        <a:buNone/>
                      </a:pPr>
                      <a:r>
                        <a:rPr lang="en" dirty="0"/>
                        <a:t>DESIGN A</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DESIGN B</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DESIGN C</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833755353"/>
                  </a:ext>
                </a:extLst>
              </a:tr>
              <a:tr h="3104625">
                <a:tc>
                  <a:txBody>
                    <a:bodyPr/>
                    <a:lstStyle/>
                    <a:p>
                      <a:pPr marL="457200" lvl="0" indent="-317500" algn="l" rtl="0">
                        <a:spcBef>
                          <a:spcPts val="0"/>
                        </a:spcBef>
                        <a:spcAft>
                          <a:spcPts val="0"/>
                        </a:spcAft>
                        <a:buSzPts val="1400"/>
                        <a:buChar char="-"/>
                      </a:pPr>
                      <a:r>
                        <a:rPr lang="en" dirty="0"/>
                        <a:t>Sensors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Application feature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Without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 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05571934"/>
                  </a:ext>
                </a:extLst>
              </a:tr>
            </a:tbl>
          </a:graphicData>
        </a:graphic>
      </p:graphicFrame>
    </p:spTree>
    <p:extLst>
      <p:ext uri="{BB962C8B-B14F-4D97-AF65-F5344CB8AC3E}">
        <p14:creationId xmlns:p14="http://schemas.microsoft.com/office/powerpoint/2010/main" val="922703686"/>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D81827C3E80C488994FC841583F2AD" ma:contentTypeVersion="11" ma:contentTypeDescription="Create a new document." ma:contentTypeScope="" ma:versionID="5a5480aaa47a1608cca6adf878f6877c">
  <xsd:schema xmlns:xsd="http://www.w3.org/2001/XMLSchema" xmlns:xs="http://www.w3.org/2001/XMLSchema" xmlns:p="http://schemas.microsoft.com/office/2006/metadata/properties" xmlns:ns3="579e708b-e459-4d6b-bb09-2e345f48e3f2" xmlns:ns4="70d55a88-502e-4f9f-b3da-0c1da5659a58" targetNamespace="http://schemas.microsoft.com/office/2006/metadata/properties" ma:root="true" ma:fieldsID="1ba5576813f7dd58c37195da18a6e8aa" ns3:_="" ns4:_="">
    <xsd:import namespace="579e708b-e459-4d6b-bb09-2e345f48e3f2"/>
    <xsd:import namespace="70d55a88-502e-4f9f-b3da-0c1da5659a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e708b-e459-4d6b-bb09-2e345f48e3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d55a88-502e-4f9f-b3da-0c1da5659a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0d55a88-502e-4f9f-b3da-0c1da5659a58" xsi:nil="true"/>
  </documentManagement>
</p:properties>
</file>

<file path=customXml/itemProps1.xml><?xml version="1.0" encoding="utf-8"?>
<ds:datastoreItem xmlns:ds="http://schemas.openxmlformats.org/officeDocument/2006/customXml" ds:itemID="{3D373169-FE4F-4CE6-9FA1-2C1DAB440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e708b-e459-4d6b-bb09-2e345f48e3f2"/>
    <ds:schemaRef ds:uri="70d55a88-502e-4f9f-b3da-0c1da5659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A3186B-869C-4BA0-BA03-CE4FC6282721}">
  <ds:schemaRefs>
    <ds:schemaRef ds:uri="http://schemas.microsoft.com/sharepoint/v3/contenttype/forms"/>
  </ds:schemaRefs>
</ds:datastoreItem>
</file>

<file path=customXml/itemProps3.xml><?xml version="1.0" encoding="utf-8"?>
<ds:datastoreItem xmlns:ds="http://schemas.openxmlformats.org/officeDocument/2006/customXml" ds:itemID="{F2E29CE9-0C47-41C4-BBA6-74E08436E3FD}">
  <ds:schemaRefs>
    <ds:schemaRef ds:uri="http://schemas.microsoft.com/office/infopath/2007/PartnerControls"/>
    <ds:schemaRef ds:uri="http://schemas.microsoft.com/office/2006/metadata/properties"/>
    <ds:schemaRef ds:uri="http://purl.org/dc/dcmitype/"/>
    <ds:schemaRef ds:uri="579e708b-e459-4d6b-bb09-2e345f48e3f2"/>
    <ds:schemaRef ds:uri="http://purl.org/dc/terms/"/>
    <ds:schemaRef ds:uri="70d55a88-502e-4f9f-b3da-0c1da5659a58"/>
    <ds:schemaRef ds:uri="http://www.w3.org/XML/1998/namespace"/>
    <ds:schemaRef ds:uri="http://schemas.microsoft.com/office/2006/documentManagement/typ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71</TotalTime>
  <Words>2519</Words>
  <Application>Microsoft Office PowerPoint</Application>
  <PresentationFormat>On-screen Show (16:9)</PresentationFormat>
  <Paragraphs>504</Paragraphs>
  <Slides>67</Slides>
  <Notes>59</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67</vt:i4>
      </vt:variant>
    </vt:vector>
  </HeadingPairs>
  <TitlesOfParts>
    <vt:vector size="89" baseType="lpstr">
      <vt:lpstr>Proxima Nova Semibold</vt:lpstr>
      <vt:lpstr>Nunito Light</vt:lpstr>
      <vt:lpstr>Arial</vt:lpstr>
      <vt:lpstr>Roboto</vt:lpstr>
      <vt:lpstr>Amatic SC</vt:lpstr>
      <vt:lpstr>Calibri</vt:lpstr>
      <vt:lpstr>Nunito</vt:lpstr>
      <vt:lpstr>Roboto Thin</vt:lpstr>
      <vt:lpstr>Proxima Nova</vt:lpstr>
      <vt:lpstr>Roboto Condensed Light</vt:lpstr>
      <vt:lpstr>Söhne</vt:lpstr>
      <vt:lpstr>Livvic</vt:lpstr>
      <vt:lpstr>Anton</vt:lpstr>
      <vt:lpstr>Roboto Medium</vt:lpstr>
      <vt:lpstr>Itim</vt:lpstr>
      <vt:lpstr>Hind</vt:lpstr>
      <vt:lpstr>Poppins</vt:lpstr>
      <vt:lpstr>Lora</vt:lpstr>
      <vt:lpstr>Hind Light</vt:lpstr>
      <vt:lpstr>Lato</vt:lpstr>
      <vt:lpstr>Bachelor's Degree in Electronics Engineering by Slidesgo</vt:lpstr>
      <vt:lpstr>Slidesgo Final Pages</vt:lpstr>
      <vt:lpstr>Principal of professional practice Audio interface with camera(AIC) </vt:lpstr>
      <vt:lpstr>PowerPoint Presentation</vt:lpstr>
      <vt:lpstr>Overview</vt:lpstr>
      <vt:lpstr>What is Auidio Interface with Camera (AIC)</vt:lpstr>
      <vt:lpstr>Existing Projects</vt:lpstr>
      <vt:lpstr>Project Selection</vt:lpstr>
      <vt:lpstr>RANKING CRITERIA IN ORDER OF PRIORITY </vt:lpstr>
      <vt:lpstr>NETWORK OF INITIAL IDEAS </vt:lpstr>
      <vt:lpstr>SELECTION OF DESIGN</vt:lpstr>
      <vt:lpstr>MCDA matrix for different designs </vt:lpstr>
      <vt:lpstr>Project  Outline</vt:lpstr>
      <vt:lpstr>Project Outline</vt:lpstr>
      <vt:lpstr>Project Outline</vt:lpstr>
      <vt:lpstr>Role distribution</vt:lpstr>
      <vt:lpstr>Role distribution</vt:lpstr>
      <vt:lpstr>PowerPoint Presentation</vt:lpstr>
      <vt:lpstr>PowerPoint Presentation</vt:lpstr>
      <vt:lpstr>PowerPoint Presentation</vt:lpstr>
      <vt:lpstr>Project Selection</vt:lpstr>
      <vt:lpstr>Contents of this template</vt:lpstr>
      <vt:lpstr>Whoa!</vt:lpstr>
      <vt:lpstr>What is it for?</vt:lpstr>
      <vt:lpstr>Advantages of electronics</vt:lpstr>
      <vt:lpstr>Evaluation criteria</vt:lpstr>
      <vt:lpstr>Career objectives</vt:lpstr>
      <vt:lpstr>What are the job positions?</vt:lpstr>
      <vt:lpstr>Study process</vt:lpstr>
      <vt:lpstr>Awesome words</vt:lpstr>
      <vt:lpstr>—Someone Famous</vt:lpstr>
      <vt:lpstr>A picture is worth a thousand words</vt:lpstr>
      <vt:lpstr>An image reinforces the concept</vt:lpstr>
      <vt:lpstr>10,000,000</vt:lpstr>
      <vt:lpstr>Subjects of the week</vt:lpstr>
      <vt:lpstr>333,000</vt:lpstr>
      <vt:lpstr>Success of our students</vt:lpstr>
      <vt:lpstr>Desktop software</vt:lpstr>
      <vt:lpstr>Tablet app</vt:lpstr>
      <vt:lpstr>Mobile app</vt:lpstr>
      <vt:lpstr>Top companies</vt:lpstr>
      <vt:lpstr>Teaching model</vt:lpstr>
      <vt:lpstr>Research steps</vt:lpstr>
      <vt:lpstr>Calendar of the week</vt:lpstr>
      <vt:lpstr>Investigation steps</vt:lpstr>
      <vt:lpstr>Project process</vt:lpstr>
      <vt:lpstr>Student evolution</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professional practice Audio interface with camera(AIC)</dc:title>
  <dc:creator>ROG</dc:creator>
  <cp:lastModifiedBy>Kevin Wang</cp:lastModifiedBy>
  <cp:revision>3</cp:revision>
  <dcterms:modified xsi:type="dcterms:W3CDTF">2023-04-22T16:39:35Z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